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76" r:id="rId4"/>
    <p:sldId id="298" r:id="rId5"/>
    <p:sldId id="356" r:id="rId6"/>
    <p:sldId id="357" r:id="rId7"/>
    <p:sldId id="299" r:id="rId8"/>
    <p:sldId id="303" r:id="rId9"/>
    <p:sldId id="304" r:id="rId10"/>
    <p:sldId id="291" r:id="rId11"/>
    <p:sldId id="305" r:id="rId12"/>
    <p:sldId id="311" r:id="rId13"/>
    <p:sldId id="312" r:id="rId14"/>
    <p:sldId id="313" r:id="rId15"/>
    <p:sldId id="315" r:id="rId16"/>
    <p:sldId id="316" r:id="rId17"/>
    <p:sldId id="317" r:id="rId18"/>
    <p:sldId id="292" r:id="rId19"/>
    <p:sldId id="318" r:id="rId20"/>
    <p:sldId id="350" r:id="rId21"/>
    <p:sldId id="277" r:id="rId22"/>
    <p:sldId id="351" r:id="rId23"/>
    <p:sldId id="278" r:id="rId24"/>
    <p:sldId id="321" r:id="rId25"/>
    <p:sldId id="342" r:id="rId26"/>
    <p:sldId id="343" r:id="rId27"/>
    <p:sldId id="344" r:id="rId28"/>
    <p:sldId id="345" r:id="rId29"/>
    <p:sldId id="373" r:id="rId30"/>
    <p:sldId id="349" r:id="rId31"/>
    <p:sldId id="348" r:id="rId32"/>
    <p:sldId id="279" r:id="rId33"/>
    <p:sldId id="260" r:id="rId34"/>
    <p:sldId id="261" r:id="rId35"/>
    <p:sldId id="287" r:id="rId36"/>
    <p:sldId id="346" r:id="rId37"/>
    <p:sldId id="331" r:id="rId38"/>
    <p:sldId id="332" r:id="rId39"/>
    <p:sldId id="333" r:id="rId40"/>
    <p:sldId id="334" r:id="rId41"/>
    <p:sldId id="374" r:id="rId42"/>
    <p:sldId id="335" r:id="rId43"/>
    <p:sldId id="336" r:id="rId44"/>
    <p:sldId id="337" r:id="rId45"/>
    <p:sldId id="338" r:id="rId46"/>
    <p:sldId id="355" r:id="rId47"/>
    <p:sldId id="339" r:id="rId48"/>
    <p:sldId id="361" r:id="rId49"/>
    <p:sldId id="354" r:id="rId50"/>
    <p:sldId id="358" r:id="rId51"/>
    <p:sldId id="359" r:id="rId52"/>
    <p:sldId id="362" r:id="rId53"/>
    <p:sldId id="360" r:id="rId54"/>
    <p:sldId id="364" r:id="rId55"/>
    <p:sldId id="371" r:id="rId56"/>
    <p:sldId id="366" r:id="rId57"/>
    <p:sldId id="367" r:id="rId58"/>
    <p:sldId id="368" r:id="rId59"/>
    <p:sldId id="369" r:id="rId60"/>
    <p:sldId id="370" r:id="rId61"/>
    <p:sldId id="271" r:id="rId62"/>
    <p:sldId id="375" r:id="rId63"/>
    <p:sldId id="376" r:id="rId64"/>
    <p:sldId id="377" r:id="rId65"/>
    <p:sldId id="378" r:id="rId66"/>
    <p:sldId id="379" r:id="rId67"/>
    <p:sldId id="380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B24FC-9502-434C-8BD2-ADCB137CABE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EB75C7E-268A-497C-B6C7-F6078E2D7D38}">
      <dgm:prSet phldrT="[Text]"/>
      <dgm:spPr/>
      <dgm:t>
        <a:bodyPr/>
        <a:lstStyle/>
        <a:p>
          <a:r>
            <a:rPr lang="en-US" b="1" dirty="0" smtClean="0"/>
            <a:t>Good risk – BEP x 3 cycles</a:t>
          </a:r>
          <a:endParaRPr lang="en-IN" b="1" dirty="0"/>
        </a:p>
      </dgm:t>
    </dgm:pt>
    <dgm:pt modelId="{A226E048-4FD8-4DBE-90B6-F5547F73B16C}" type="parTrans" cxnId="{F76E5762-DA23-4C83-9915-176C6ABD6EDD}">
      <dgm:prSet/>
      <dgm:spPr/>
      <dgm:t>
        <a:bodyPr/>
        <a:lstStyle/>
        <a:p>
          <a:endParaRPr lang="en-IN" b="1"/>
        </a:p>
      </dgm:t>
    </dgm:pt>
    <dgm:pt modelId="{16FA7C3D-018D-4A7A-AB0F-1808E010A6B6}" type="sibTrans" cxnId="{F76E5762-DA23-4C83-9915-176C6ABD6EDD}">
      <dgm:prSet/>
      <dgm:spPr/>
      <dgm:t>
        <a:bodyPr/>
        <a:lstStyle/>
        <a:p>
          <a:endParaRPr lang="en-IN" b="1"/>
        </a:p>
      </dgm:t>
    </dgm:pt>
    <dgm:pt modelId="{513EB780-B3FC-489C-BBE1-9F3782FF53A0}">
      <dgm:prSet phldrT="[Text]"/>
      <dgm:spPr/>
      <dgm:t>
        <a:bodyPr/>
        <a:lstStyle/>
        <a:p>
          <a:r>
            <a:rPr lang="en-US" b="1" dirty="0" smtClean="0"/>
            <a:t>Resolution - observation</a:t>
          </a:r>
          <a:endParaRPr lang="en-IN" b="1" dirty="0"/>
        </a:p>
      </dgm:t>
    </dgm:pt>
    <dgm:pt modelId="{484E9071-DD96-409B-A00F-2DB75B94111E}" type="parTrans" cxnId="{315A06B7-A64B-482B-9F0D-55FDEEA96AAB}">
      <dgm:prSet/>
      <dgm:spPr/>
      <dgm:t>
        <a:bodyPr/>
        <a:lstStyle/>
        <a:p>
          <a:endParaRPr lang="en-IN" b="1"/>
        </a:p>
      </dgm:t>
    </dgm:pt>
    <dgm:pt modelId="{C9F7AF67-1704-40C1-BEE9-F97740A13B3B}" type="sibTrans" cxnId="{315A06B7-A64B-482B-9F0D-55FDEEA96AAB}">
      <dgm:prSet/>
      <dgm:spPr/>
      <dgm:t>
        <a:bodyPr/>
        <a:lstStyle/>
        <a:p>
          <a:endParaRPr lang="en-IN" b="1"/>
        </a:p>
      </dgm:t>
    </dgm:pt>
    <dgm:pt modelId="{5B31D36D-4322-4840-B923-71E77E8948DA}">
      <dgm:prSet phldrT="[Text]"/>
      <dgm:spPr/>
      <dgm:t>
        <a:bodyPr/>
        <a:lstStyle/>
        <a:p>
          <a:r>
            <a:rPr lang="en-US" b="1" dirty="0" smtClean="0"/>
            <a:t>Residual retroperitoneal disease</a:t>
          </a:r>
          <a:endParaRPr lang="en-IN" b="1" dirty="0"/>
        </a:p>
      </dgm:t>
    </dgm:pt>
    <dgm:pt modelId="{B63CF237-70BE-43A7-9ABF-0F79EF7DFDE4}" type="parTrans" cxnId="{2867A514-4CEE-4617-ADD4-3245D941A3F9}">
      <dgm:prSet/>
      <dgm:spPr/>
      <dgm:t>
        <a:bodyPr/>
        <a:lstStyle/>
        <a:p>
          <a:endParaRPr lang="en-IN" b="1"/>
        </a:p>
      </dgm:t>
    </dgm:pt>
    <dgm:pt modelId="{F6A48798-83CC-41AC-A788-A93FA8F885A2}" type="sibTrans" cxnId="{2867A514-4CEE-4617-ADD4-3245D941A3F9}">
      <dgm:prSet/>
      <dgm:spPr/>
      <dgm:t>
        <a:bodyPr/>
        <a:lstStyle/>
        <a:p>
          <a:endParaRPr lang="en-IN" b="1"/>
        </a:p>
      </dgm:t>
    </dgm:pt>
    <dgm:pt modelId="{EA1B1CD6-2C60-4063-817F-1E0AE94F3D7D}">
      <dgm:prSet phldrT="[Text]"/>
      <dgm:spPr/>
      <dgm:t>
        <a:bodyPr/>
        <a:lstStyle/>
        <a:p>
          <a:r>
            <a:rPr lang="en-US" b="1" dirty="0" smtClean="0"/>
            <a:t>B/L RPLND &amp;</a:t>
          </a:r>
        </a:p>
        <a:p>
          <a:r>
            <a:rPr lang="en-US" b="1" dirty="0" err="1" smtClean="0"/>
            <a:t>Tumorectomy</a:t>
          </a:r>
          <a:endParaRPr lang="en-IN" b="1" dirty="0"/>
        </a:p>
      </dgm:t>
    </dgm:pt>
    <dgm:pt modelId="{78C3D508-DC2C-473D-8DD7-31A33219EDC2}" type="parTrans" cxnId="{4640C37E-E3A0-4CB1-9762-4ED7E12D16AF}">
      <dgm:prSet/>
      <dgm:spPr/>
      <dgm:t>
        <a:bodyPr/>
        <a:lstStyle/>
        <a:p>
          <a:endParaRPr lang="en-IN" b="1"/>
        </a:p>
      </dgm:t>
    </dgm:pt>
    <dgm:pt modelId="{5E1572C1-D1C9-43C4-90C6-59AA1C08CFB0}" type="sibTrans" cxnId="{4640C37E-E3A0-4CB1-9762-4ED7E12D16AF}">
      <dgm:prSet/>
      <dgm:spPr/>
      <dgm:t>
        <a:bodyPr/>
        <a:lstStyle/>
        <a:p>
          <a:endParaRPr lang="en-IN" b="1"/>
        </a:p>
      </dgm:t>
    </dgm:pt>
    <dgm:pt modelId="{1E503DD2-BC06-4ACF-B73C-F36A63148C11}">
      <dgm:prSet phldrT="[Text]"/>
      <dgm:spPr/>
      <dgm:t>
        <a:bodyPr/>
        <a:lstStyle/>
        <a:p>
          <a:r>
            <a:rPr lang="en-US" b="1" dirty="0" smtClean="0"/>
            <a:t>Residual visceral </a:t>
          </a:r>
          <a:r>
            <a:rPr lang="en-US" b="1" dirty="0" err="1" smtClean="0"/>
            <a:t>mets</a:t>
          </a:r>
          <a:endParaRPr lang="en-IN" b="1" dirty="0"/>
        </a:p>
      </dgm:t>
    </dgm:pt>
    <dgm:pt modelId="{574ECB50-09DF-4AD8-A93B-ABFA08FFB9E1}" type="parTrans" cxnId="{BBDA9C32-0689-41F1-A667-2749B7EFCFAB}">
      <dgm:prSet/>
      <dgm:spPr/>
      <dgm:t>
        <a:bodyPr/>
        <a:lstStyle/>
        <a:p>
          <a:endParaRPr lang="en-IN" b="1"/>
        </a:p>
      </dgm:t>
    </dgm:pt>
    <dgm:pt modelId="{85AEAC5C-06D8-48B2-81D9-5FF78537EA5F}" type="sibTrans" cxnId="{BBDA9C32-0689-41F1-A667-2749B7EFCFAB}">
      <dgm:prSet/>
      <dgm:spPr/>
      <dgm:t>
        <a:bodyPr/>
        <a:lstStyle/>
        <a:p>
          <a:endParaRPr lang="en-IN" b="1"/>
        </a:p>
      </dgm:t>
    </dgm:pt>
    <dgm:pt modelId="{927AB283-CF1B-4B98-9336-A1D4FCC40981}">
      <dgm:prSet phldrT="[Text]"/>
      <dgm:spPr/>
      <dgm:t>
        <a:bodyPr/>
        <a:lstStyle/>
        <a:p>
          <a:r>
            <a:rPr lang="en-US" b="1" dirty="0" smtClean="0"/>
            <a:t>Surgical excision</a:t>
          </a:r>
          <a:endParaRPr lang="en-IN" b="1" dirty="0"/>
        </a:p>
      </dgm:t>
    </dgm:pt>
    <dgm:pt modelId="{811924DE-D5B8-4824-8DD7-5B95E034B349}" type="parTrans" cxnId="{11F4FB69-FB4D-4291-B818-C055270F89A0}">
      <dgm:prSet/>
      <dgm:spPr/>
      <dgm:t>
        <a:bodyPr/>
        <a:lstStyle/>
        <a:p>
          <a:endParaRPr lang="en-IN" b="1"/>
        </a:p>
      </dgm:t>
    </dgm:pt>
    <dgm:pt modelId="{D5D8CC0F-674A-4DE3-8AC9-BD8967BD26A9}" type="sibTrans" cxnId="{11F4FB69-FB4D-4291-B818-C055270F89A0}">
      <dgm:prSet/>
      <dgm:spPr/>
      <dgm:t>
        <a:bodyPr/>
        <a:lstStyle/>
        <a:p>
          <a:endParaRPr lang="en-IN" b="1"/>
        </a:p>
      </dgm:t>
    </dgm:pt>
    <dgm:pt modelId="{398652D2-8FB5-46BA-AB13-1080DB0A9B61}">
      <dgm:prSet phldrT="[Text]"/>
      <dgm:spPr/>
      <dgm:t>
        <a:bodyPr/>
        <a:lstStyle/>
        <a:p>
          <a:r>
            <a:rPr lang="en-US" b="1" dirty="0" smtClean="0"/>
            <a:t>Persistent elevation of tumor markers	</a:t>
          </a:r>
          <a:endParaRPr lang="en-IN" b="1" dirty="0"/>
        </a:p>
      </dgm:t>
    </dgm:pt>
    <dgm:pt modelId="{DC8E8399-6019-42CB-B2B9-79EAE37B40E1}" type="parTrans" cxnId="{518F99AC-CE3B-4126-B8A2-952071721275}">
      <dgm:prSet/>
      <dgm:spPr/>
      <dgm:t>
        <a:bodyPr/>
        <a:lstStyle/>
        <a:p>
          <a:endParaRPr lang="en-IN" b="1"/>
        </a:p>
      </dgm:t>
    </dgm:pt>
    <dgm:pt modelId="{6E82710A-45A9-4C8D-90E2-34B3D9AE7CA3}" type="sibTrans" cxnId="{518F99AC-CE3B-4126-B8A2-952071721275}">
      <dgm:prSet/>
      <dgm:spPr/>
      <dgm:t>
        <a:bodyPr/>
        <a:lstStyle/>
        <a:p>
          <a:endParaRPr lang="en-IN" b="1"/>
        </a:p>
      </dgm:t>
    </dgm:pt>
    <dgm:pt modelId="{FF1FE66A-3696-4894-8B01-C4F2B765C746}">
      <dgm:prSet phldrT="[Text]"/>
      <dgm:spPr/>
      <dgm:t>
        <a:bodyPr/>
        <a:lstStyle/>
        <a:p>
          <a:r>
            <a:rPr lang="en-US" b="1" dirty="0" smtClean="0"/>
            <a:t>Salvage CT- VIP</a:t>
          </a:r>
          <a:endParaRPr lang="en-IN" b="1" dirty="0"/>
        </a:p>
      </dgm:t>
    </dgm:pt>
    <dgm:pt modelId="{10C5470A-6F64-4457-A7A0-830D02234D74}" type="sibTrans" cxnId="{0CB1CB4E-FAA1-4A4B-A233-96FFCFDC2C76}">
      <dgm:prSet/>
      <dgm:spPr/>
      <dgm:t>
        <a:bodyPr/>
        <a:lstStyle/>
        <a:p>
          <a:endParaRPr lang="en-IN" b="1"/>
        </a:p>
      </dgm:t>
    </dgm:pt>
    <dgm:pt modelId="{48328E07-BBE0-40AD-8FC3-40474AF1ECB3}" type="parTrans" cxnId="{0CB1CB4E-FAA1-4A4B-A233-96FFCFDC2C76}">
      <dgm:prSet/>
      <dgm:spPr/>
      <dgm:t>
        <a:bodyPr/>
        <a:lstStyle/>
        <a:p>
          <a:endParaRPr lang="en-IN" b="1"/>
        </a:p>
      </dgm:t>
    </dgm:pt>
    <dgm:pt modelId="{D08C8CD8-118F-4B74-AEBE-87A46C218518}" type="pres">
      <dgm:prSet presAssocID="{8D6B24FC-9502-434C-8BD2-ADCB137CABE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E1C023D-6756-402D-ADE1-366846B3636E}" type="pres">
      <dgm:prSet presAssocID="{AEB75C7E-268A-497C-B6C7-F6078E2D7D38}" presName="root1" presStyleCnt="0"/>
      <dgm:spPr/>
    </dgm:pt>
    <dgm:pt modelId="{98AB7E3D-EDF6-4DD7-8FBD-65B7C5FC1C92}" type="pres">
      <dgm:prSet presAssocID="{AEB75C7E-268A-497C-B6C7-F6078E2D7D3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A0CBB90-C977-4859-B65E-CF8037553E0D}" type="pres">
      <dgm:prSet presAssocID="{AEB75C7E-268A-497C-B6C7-F6078E2D7D38}" presName="level2hierChild" presStyleCnt="0"/>
      <dgm:spPr/>
    </dgm:pt>
    <dgm:pt modelId="{7D98C9C8-60F9-43CE-B2D5-7AC15CE26E70}" type="pres">
      <dgm:prSet presAssocID="{484E9071-DD96-409B-A00F-2DB75B94111E}" presName="conn2-1" presStyleLbl="parChTrans1D2" presStyleIdx="0" presStyleCnt="4"/>
      <dgm:spPr/>
      <dgm:t>
        <a:bodyPr/>
        <a:lstStyle/>
        <a:p>
          <a:endParaRPr lang="en-IN"/>
        </a:p>
      </dgm:t>
    </dgm:pt>
    <dgm:pt modelId="{7D31F4BC-9584-4C2C-A5EF-9C7F436A8934}" type="pres">
      <dgm:prSet presAssocID="{484E9071-DD96-409B-A00F-2DB75B94111E}" presName="connTx" presStyleLbl="parChTrans1D2" presStyleIdx="0" presStyleCnt="4"/>
      <dgm:spPr/>
      <dgm:t>
        <a:bodyPr/>
        <a:lstStyle/>
        <a:p>
          <a:endParaRPr lang="en-IN"/>
        </a:p>
      </dgm:t>
    </dgm:pt>
    <dgm:pt modelId="{C1C03040-433B-498D-B7B1-AB0F04792584}" type="pres">
      <dgm:prSet presAssocID="{513EB780-B3FC-489C-BBE1-9F3782FF53A0}" presName="root2" presStyleCnt="0"/>
      <dgm:spPr/>
    </dgm:pt>
    <dgm:pt modelId="{EB35E651-672E-4105-85A2-EBCD9CFB9292}" type="pres">
      <dgm:prSet presAssocID="{513EB780-B3FC-489C-BBE1-9F3782FF53A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03E7FB2-988B-4C6F-8A4E-161AE0804A25}" type="pres">
      <dgm:prSet presAssocID="{513EB780-B3FC-489C-BBE1-9F3782FF53A0}" presName="level3hierChild" presStyleCnt="0"/>
      <dgm:spPr/>
    </dgm:pt>
    <dgm:pt modelId="{C62397AE-1FF7-448F-A44A-B70F94A1CE2F}" type="pres">
      <dgm:prSet presAssocID="{B63CF237-70BE-43A7-9ABF-0F79EF7DFDE4}" presName="conn2-1" presStyleLbl="parChTrans1D2" presStyleIdx="1" presStyleCnt="4"/>
      <dgm:spPr/>
      <dgm:t>
        <a:bodyPr/>
        <a:lstStyle/>
        <a:p>
          <a:endParaRPr lang="en-IN"/>
        </a:p>
      </dgm:t>
    </dgm:pt>
    <dgm:pt modelId="{65F294DD-9429-4854-A51C-2AA7D734428F}" type="pres">
      <dgm:prSet presAssocID="{B63CF237-70BE-43A7-9ABF-0F79EF7DFDE4}" presName="connTx" presStyleLbl="parChTrans1D2" presStyleIdx="1" presStyleCnt="4"/>
      <dgm:spPr/>
      <dgm:t>
        <a:bodyPr/>
        <a:lstStyle/>
        <a:p>
          <a:endParaRPr lang="en-IN"/>
        </a:p>
      </dgm:t>
    </dgm:pt>
    <dgm:pt modelId="{1E6CBC6B-11CB-4F19-9585-6747CE4B0448}" type="pres">
      <dgm:prSet presAssocID="{5B31D36D-4322-4840-B923-71E77E8948DA}" presName="root2" presStyleCnt="0"/>
      <dgm:spPr/>
    </dgm:pt>
    <dgm:pt modelId="{AC11895B-02A2-44D1-8A84-B262475231C6}" type="pres">
      <dgm:prSet presAssocID="{5B31D36D-4322-4840-B923-71E77E8948DA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4DB7917-EEA6-4F83-9D56-41E1CBFDA1F9}" type="pres">
      <dgm:prSet presAssocID="{5B31D36D-4322-4840-B923-71E77E8948DA}" presName="level3hierChild" presStyleCnt="0"/>
      <dgm:spPr/>
    </dgm:pt>
    <dgm:pt modelId="{BBFF9B7A-8C82-445B-AEBE-4B698508AEC5}" type="pres">
      <dgm:prSet presAssocID="{78C3D508-DC2C-473D-8DD7-31A33219EDC2}" presName="conn2-1" presStyleLbl="parChTrans1D3" presStyleIdx="0" presStyleCnt="3"/>
      <dgm:spPr/>
      <dgm:t>
        <a:bodyPr/>
        <a:lstStyle/>
        <a:p>
          <a:endParaRPr lang="en-IN"/>
        </a:p>
      </dgm:t>
    </dgm:pt>
    <dgm:pt modelId="{9D918972-E293-44EC-B8CE-1E84E7D62121}" type="pres">
      <dgm:prSet presAssocID="{78C3D508-DC2C-473D-8DD7-31A33219EDC2}" presName="connTx" presStyleLbl="parChTrans1D3" presStyleIdx="0" presStyleCnt="3"/>
      <dgm:spPr/>
      <dgm:t>
        <a:bodyPr/>
        <a:lstStyle/>
        <a:p>
          <a:endParaRPr lang="en-IN"/>
        </a:p>
      </dgm:t>
    </dgm:pt>
    <dgm:pt modelId="{688720CA-2B87-49C3-8DF0-C5506BE71D36}" type="pres">
      <dgm:prSet presAssocID="{EA1B1CD6-2C60-4063-817F-1E0AE94F3D7D}" presName="root2" presStyleCnt="0"/>
      <dgm:spPr/>
    </dgm:pt>
    <dgm:pt modelId="{A3041498-88B9-48CF-B396-E1E138B81CCD}" type="pres">
      <dgm:prSet presAssocID="{EA1B1CD6-2C60-4063-817F-1E0AE94F3D7D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4435591-B1D7-4E34-A1DB-2B4B02473932}" type="pres">
      <dgm:prSet presAssocID="{EA1B1CD6-2C60-4063-817F-1E0AE94F3D7D}" presName="level3hierChild" presStyleCnt="0"/>
      <dgm:spPr/>
    </dgm:pt>
    <dgm:pt modelId="{EDC6EA77-63F3-4F1D-B70F-40A4423457EB}" type="pres">
      <dgm:prSet presAssocID="{574ECB50-09DF-4AD8-A93B-ABFA08FFB9E1}" presName="conn2-1" presStyleLbl="parChTrans1D2" presStyleIdx="2" presStyleCnt="4"/>
      <dgm:spPr/>
      <dgm:t>
        <a:bodyPr/>
        <a:lstStyle/>
        <a:p>
          <a:endParaRPr lang="en-IN"/>
        </a:p>
      </dgm:t>
    </dgm:pt>
    <dgm:pt modelId="{4CD2A6B3-7DB5-44FA-828E-ADC3013C6ECB}" type="pres">
      <dgm:prSet presAssocID="{574ECB50-09DF-4AD8-A93B-ABFA08FFB9E1}" presName="connTx" presStyleLbl="parChTrans1D2" presStyleIdx="2" presStyleCnt="4"/>
      <dgm:spPr/>
      <dgm:t>
        <a:bodyPr/>
        <a:lstStyle/>
        <a:p>
          <a:endParaRPr lang="en-IN"/>
        </a:p>
      </dgm:t>
    </dgm:pt>
    <dgm:pt modelId="{499DFEEC-05C4-47A7-94E5-6544650ADB3B}" type="pres">
      <dgm:prSet presAssocID="{1E503DD2-BC06-4ACF-B73C-F36A63148C11}" presName="root2" presStyleCnt="0"/>
      <dgm:spPr/>
    </dgm:pt>
    <dgm:pt modelId="{0176F08D-718B-4C61-9CF1-4927295CF661}" type="pres">
      <dgm:prSet presAssocID="{1E503DD2-BC06-4ACF-B73C-F36A63148C11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B7281B1-5BFC-49FB-8450-14B5177F7106}" type="pres">
      <dgm:prSet presAssocID="{1E503DD2-BC06-4ACF-B73C-F36A63148C11}" presName="level3hierChild" presStyleCnt="0"/>
      <dgm:spPr/>
    </dgm:pt>
    <dgm:pt modelId="{95DCC7B1-C79A-4E05-BA96-D41051CE6602}" type="pres">
      <dgm:prSet presAssocID="{811924DE-D5B8-4824-8DD7-5B95E034B349}" presName="conn2-1" presStyleLbl="parChTrans1D3" presStyleIdx="1" presStyleCnt="3"/>
      <dgm:spPr/>
      <dgm:t>
        <a:bodyPr/>
        <a:lstStyle/>
        <a:p>
          <a:endParaRPr lang="en-IN"/>
        </a:p>
      </dgm:t>
    </dgm:pt>
    <dgm:pt modelId="{3AF39F8A-F665-4C2F-94FB-B9827F3E7E68}" type="pres">
      <dgm:prSet presAssocID="{811924DE-D5B8-4824-8DD7-5B95E034B349}" presName="connTx" presStyleLbl="parChTrans1D3" presStyleIdx="1" presStyleCnt="3"/>
      <dgm:spPr/>
      <dgm:t>
        <a:bodyPr/>
        <a:lstStyle/>
        <a:p>
          <a:endParaRPr lang="en-IN"/>
        </a:p>
      </dgm:t>
    </dgm:pt>
    <dgm:pt modelId="{EF02498C-6366-44D2-A456-2695E8C3BD57}" type="pres">
      <dgm:prSet presAssocID="{927AB283-CF1B-4B98-9336-A1D4FCC40981}" presName="root2" presStyleCnt="0"/>
      <dgm:spPr/>
    </dgm:pt>
    <dgm:pt modelId="{CFD7654A-5845-4A63-B448-AA61517EC556}" type="pres">
      <dgm:prSet presAssocID="{927AB283-CF1B-4B98-9336-A1D4FCC4098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3D52AE7-602C-45AC-AB0D-53292F755273}" type="pres">
      <dgm:prSet presAssocID="{927AB283-CF1B-4B98-9336-A1D4FCC40981}" presName="level3hierChild" presStyleCnt="0"/>
      <dgm:spPr/>
    </dgm:pt>
    <dgm:pt modelId="{4E87E54C-4B67-4796-9278-72CD3D7371CE}" type="pres">
      <dgm:prSet presAssocID="{DC8E8399-6019-42CB-B2B9-79EAE37B40E1}" presName="conn2-1" presStyleLbl="parChTrans1D2" presStyleIdx="3" presStyleCnt="4"/>
      <dgm:spPr/>
      <dgm:t>
        <a:bodyPr/>
        <a:lstStyle/>
        <a:p>
          <a:endParaRPr lang="en-IN"/>
        </a:p>
      </dgm:t>
    </dgm:pt>
    <dgm:pt modelId="{46678BF7-9043-4D30-AD74-3332AA67846E}" type="pres">
      <dgm:prSet presAssocID="{DC8E8399-6019-42CB-B2B9-79EAE37B40E1}" presName="connTx" presStyleLbl="parChTrans1D2" presStyleIdx="3" presStyleCnt="4"/>
      <dgm:spPr/>
      <dgm:t>
        <a:bodyPr/>
        <a:lstStyle/>
        <a:p>
          <a:endParaRPr lang="en-IN"/>
        </a:p>
      </dgm:t>
    </dgm:pt>
    <dgm:pt modelId="{297B2A02-5DFC-4110-A543-910462574047}" type="pres">
      <dgm:prSet presAssocID="{398652D2-8FB5-46BA-AB13-1080DB0A9B61}" presName="root2" presStyleCnt="0"/>
      <dgm:spPr/>
    </dgm:pt>
    <dgm:pt modelId="{30AB70B6-61A3-49B0-BB07-6116E0200E21}" type="pres">
      <dgm:prSet presAssocID="{398652D2-8FB5-46BA-AB13-1080DB0A9B61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26A81ED-047B-4DF4-92CB-DC049A2F89B6}" type="pres">
      <dgm:prSet presAssocID="{398652D2-8FB5-46BA-AB13-1080DB0A9B61}" presName="level3hierChild" presStyleCnt="0"/>
      <dgm:spPr/>
    </dgm:pt>
    <dgm:pt modelId="{94955F9A-C206-43DE-A14A-5D26448ECA55}" type="pres">
      <dgm:prSet presAssocID="{48328E07-BBE0-40AD-8FC3-40474AF1ECB3}" presName="conn2-1" presStyleLbl="parChTrans1D3" presStyleIdx="2" presStyleCnt="3"/>
      <dgm:spPr/>
      <dgm:t>
        <a:bodyPr/>
        <a:lstStyle/>
        <a:p>
          <a:endParaRPr lang="en-IN"/>
        </a:p>
      </dgm:t>
    </dgm:pt>
    <dgm:pt modelId="{73EFC85F-2385-4BA9-A55A-9F92A8040A5A}" type="pres">
      <dgm:prSet presAssocID="{48328E07-BBE0-40AD-8FC3-40474AF1ECB3}" presName="connTx" presStyleLbl="parChTrans1D3" presStyleIdx="2" presStyleCnt="3"/>
      <dgm:spPr/>
      <dgm:t>
        <a:bodyPr/>
        <a:lstStyle/>
        <a:p>
          <a:endParaRPr lang="en-IN"/>
        </a:p>
      </dgm:t>
    </dgm:pt>
    <dgm:pt modelId="{6954E6BD-C370-4626-864C-78F9EC8DF133}" type="pres">
      <dgm:prSet presAssocID="{FF1FE66A-3696-4894-8B01-C4F2B765C746}" presName="root2" presStyleCnt="0"/>
      <dgm:spPr/>
    </dgm:pt>
    <dgm:pt modelId="{A8B5ECED-AA90-4C33-8230-0C12C863D381}" type="pres">
      <dgm:prSet presAssocID="{FF1FE66A-3696-4894-8B01-C4F2B765C746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B95A9AA-1B5F-4843-B63E-0AC642E25352}" type="pres">
      <dgm:prSet presAssocID="{FF1FE66A-3696-4894-8B01-C4F2B765C746}" presName="level3hierChild" presStyleCnt="0"/>
      <dgm:spPr/>
    </dgm:pt>
  </dgm:ptLst>
  <dgm:cxnLst>
    <dgm:cxn modelId="{31F7AA09-384D-43B7-B568-B5DB122286EB}" type="presOf" srcId="{DC8E8399-6019-42CB-B2B9-79EAE37B40E1}" destId="{46678BF7-9043-4D30-AD74-3332AA67846E}" srcOrd="1" destOrd="0" presId="urn:microsoft.com/office/officeart/2005/8/layout/hierarchy2"/>
    <dgm:cxn modelId="{F76E5762-DA23-4C83-9915-176C6ABD6EDD}" srcId="{8D6B24FC-9502-434C-8BD2-ADCB137CABE3}" destId="{AEB75C7E-268A-497C-B6C7-F6078E2D7D38}" srcOrd="0" destOrd="0" parTransId="{A226E048-4FD8-4DBE-90B6-F5547F73B16C}" sibTransId="{16FA7C3D-018D-4A7A-AB0F-1808E010A6B6}"/>
    <dgm:cxn modelId="{518F99AC-CE3B-4126-B8A2-952071721275}" srcId="{AEB75C7E-268A-497C-B6C7-F6078E2D7D38}" destId="{398652D2-8FB5-46BA-AB13-1080DB0A9B61}" srcOrd="3" destOrd="0" parTransId="{DC8E8399-6019-42CB-B2B9-79EAE37B40E1}" sibTransId="{6E82710A-45A9-4C8D-90E2-34B3D9AE7CA3}"/>
    <dgm:cxn modelId="{5B8C393C-15ED-4185-AE7A-B128103BD255}" type="presOf" srcId="{927AB283-CF1B-4B98-9336-A1D4FCC40981}" destId="{CFD7654A-5845-4A63-B448-AA61517EC556}" srcOrd="0" destOrd="0" presId="urn:microsoft.com/office/officeart/2005/8/layout/hierarchy2"/>
    <dgm:cxn modelId="{A68F6942-4C16-46AC-97D7-9AC29BA7D2CE}" type="presOf" srcId="{5B31D36D-4322-4840-B923-71E77E8948DA}" destId="{AC11895B-02A2-44D1-8A84-B262475231C6}" srcOrd="0" destOrd="0" presId="urn:microsoft.com/office/officeart/2005/8/layout/hierarchy2"/>
    <dgm:cxn modelId="{1C9F6651-9DEE-4550-A3BF-1DBDF4FE0418}" type="presOf" srcId="{EA1B1CD6-2C60-4063-817F-1E0AE94F3D7D}" destId="{A3041498-88B9-48CF-B396-E1E138B81CCD}" srcOrd="0" destOrd="0" presId="urn:microsoft.com/office/officeart/2005/8/layout/hierarchy2"/>
    <dgm:cxn modelId="{BBDA9C32-0689-41F1-A667-2749B7EFCFAB}" srcId="{AEB75C7E-268A-497C-B6C7-F6078E2D7D38}" destId="{1E503DD2-BC06-4ACF-B73C-F36A63148C11}" srcOrd="2" destOrd="0" parTransId="{574ECB50-09DF-4AD8-A93B-ABFA08FFB9E1}" sibTransId="{85AEAC5C-06D8-48B2-81D9-5FF78537EA5F}"/>
    <dgm:cxn modelId="{38DB646B-7DC1-4DA2-A3AD-3BCFE03239FE}" type="presOf" srcId="{AEB75C7E-268A-497C-B6C7-F6078E2D7D38}" destId="{98AB7E3D-EDF6-4DD7-8FBD-65B7C5FC1C92}" srcOrd="0" destOrd="0" presId="urn:microsoft.com/office/officeart/2005/8/layout/hierarchy2"/>
    <dgm:cxn modelId="{E67486DB-6E10-4B29-A402-DA9241B412C0}" type="presOf" srcId="{B63CF237-70BE-43A7-9ABF-0F79EF7DFDE4}" destId="{65F294DD-9429-4854-A51C-2AA7D734428F}" srcOrd="1" destOrd="0" presId="urn:microsoft.com/office/officeart/2005/8/layout/hierarchy2"/>
    <dgm:cxn modelId="{315A06B7-A64B-482B-9F0D-55FDEEA96AAB}" srcId="{AEB75C7E-268A-497C-B6C7-F6078E2D7D38}" destId="{513EB780-B3FC-489C-BBE1-9F3782FF53A0}" srcOrd="0" destOrd="0" parTransId="{484E9071-DD96-409B-A00F-2DB75B94111E}" sibTransId="{C9F7AF67-1704-40C1-BEE9-F97740A13B3B}"/>
    <dgm:cxn modelId="{9A06A7A4-E906-4811-B915-BDFA01375BFD}" type="presOf" srcId="{513EB780-B3FC-489C-BBE1-9F3782FF53A0}" destId="{EB35E651-672E-4105-85A2-EBCD9CFB9292}" srcOrd="0" destOrd="0" presId="urn:microsoft.com/office/officeart/2005/8/layout/hierarchy2"/>
    <dgm:cxn modelId="{B15AACF9-9538-41C2-A418-C4273ACF986C}" type="presOf" srcId="{DC8E8399-6019-42CB-B2B9-79EAE37B40E1}" destId="{4E87E54C-4B67-4796-9278-72CD3D7371CE}" srcOrd="0" destOrd="0" presId="urn:microsoft.com/office/officeart/2005/8/layout/hierarchy2"/>
    <dgm:cxn modelId="{8056680B-2531-49AB-87A8-CA20A36CB2E7}" type="presOf" srcId="{78C3D508-DC2C-473D-8DD7-31A33219EDC2}" destId="{BBFF9B7A-8C82-445B-AEBE-4B698508AEC5}" srcOrd="0" destOrd="0" presId="urn:microsoft.com/office/officeart/2005/8/layout/hierarchy2"/>
    <dgm:cxn modelId="{F54559FA-1084-4704-A062-28B8C2BA2F63}" type="presOf" srcId="{B63CF237-70BE-43A7-9ABF-0F79EF7DFDE4}" destId="{C62397AE-1FF7-448F-A44A-B70F94A1CE2F}" srcOrd="0" destOrd="0" presId="urn:microsoft.com/office/officeart/2005/8/layout/hierarchy2"/>
    <dgm:cxn modelId="{76075A3D-C523-4431-A61A-ED993348EC6E}" type="presOf" srcId="{1E503DD2-BC06-4ACF-B73C-F36A63148C11}" destId="{0176F08D-718B-4C61-9CF1-4927295CF661}" srcOrd="0" destOrd="0" presId="urn:microsoft.com/office/officeart/2005/8/layout/hierarchy2"/>
    <dgm:cxn modelId="{0CB1CB4E-FAA1-4A4B-A233-96FFCFDC2C76}" srcId="{398652D2-8FB5-46BA-AB13-1080DB0A9B61}" destId="{FF1FE66A-3696-4894-8B01-C4F2B765C746}" srcOrd="0" destOrd="0" parTransId="{48328E07-BBE0-40AD-8FC3-40474AF1ECB3}" sibTransId="{10C5470A-6F64-4457-A7A0-830D02234D74}"/>
    <dgm:cxn modelId="{E4CDE1EF-4E4D-41E1-B51D-39EB46840EE4}" type="presOf" srcId="{811924DE-D5B8-4824-8DD7-5B95E034B349}" destId="{3AF39F8A-F665-4C2F-94FB-B9827F3E7E68}" srcOrd="1" destOrd="0" presId="urn:microsoft.com/office/officeart/2005/8/layout/hierarchy2"/>
    <dgm:cxn modelId="{2867A514-4CEE-4617-ADD4-3245D941A3F9}" srcId="{AEB75C7E-268A-497C-B6C7-F6078E2D7D38}" destId="{5B31D36D-4322-4840-B923-71E77E8948DA}" srcOrd="1" destOrd="0" parTransId="{B63CF237-70BE-43A7-9ABF-0F79EF7DFDE4}" sibTransId="{F6A48798-83CC-41AC-A788-A93FA8F885A2}"/>
    <dgm:cxn modelId="{4245F729-F94C-45D9-AD2D-9A8AB1DDB1CE}" type="presOf" srcId="{398652D2-8FB5-46BA-AB13-1080DB0A9B61}" destId="{30AB70B6-61A3-49B0-BB07-6116E0200E21}" srcOrd="0" destOrd="0" presId="urn:microsoft.com/office/officeart/2005/8/layout/hierarchy2"/>
    <dgm:cxn modelId="{4640C37E-E3A0-4CB1-9762-4ED7E12D16AF}" srcId="{5B31D36D-4322-4840-B923-71E77E8948DA}" destId="{EA1B1CD6-2C60-4063-817F-1E0AE94F3D7D}" srcOrd="0" destOrd="0" parTransId="{78C3D508-DC2C-473D-8DD7-31A33219EDC2}" sibTransId="{5E1572C1-D1C9-43C4-90C6-59AA1C08CFB0}"/>
    <dgm:cxn modelId="{9EA0AA2A-B40C-4B7D-9823-A672B918481A}" type="presOf" srcId="{484E9071-DD96-409B-A00F-2DB75B94111E}" destId="{7D98C9C8-60F9-43CE-B2D5-7AC15CE26E70}" srcOrd="0" destOrd="0" presId="urn:microsoft.com/office/officeart/2005/8/layout/hierarchy2"/>
    <dgm:cxn modelId="{AFC6BD1E-A0CA-43F6-A81C-342087AAA3DE}" type="presOf" srcId="{811924DE-D5B8-4824-8DD7-5B95E034B349}" destId="{95DCC7B1-C79A-4E05-BA96-D41051CE6602}" srcOrd="0" destOrd="0" presId="urn:microsoft.com/office/officeart/2005/8/layout/hierarchy2"/>
    <dgm:cxn modelId="{1E6D3B82-E01E-4D14-A0D0-9BC6B64CFCFB}" type="presOf" srcId="{48328E07-BBE0-40AD-8FC3-40474AF1ECB3}" destId="{73EFC85F-2385-4BA9-A55A-9F92A8040A5A}" srcOrd="1" destOrd="0" presId="urn:microsoft.com/office/officeart/2005/8/layout/hierarchy2"/>
    <dgm:cxn modelId="{1FAF0916-ACCB-4D25-B611-64A554B1B145}" type="presOf" srcId="{8D6B24FC-9502-434C-8BD2-ADCB137CABE3}" destId="{D08C8CD8-118F-4B74-AEBE-87A46C218518}" srcOrd="0" destOrd="0" presId="urn:microsoft.com/office/officeart/2005/8/layout/hierarchy2"/>
    <dgm:cxn modelId="{199225A0-FB0E-4BBB-AD0D-558F48FB892A}" type="presOf" srcId="{574ECB50-09DF-4AD8-A93B-ABFA08FFB9E1}" destId="{EDC6EA77-63F3-4F1D-B70F-40A4423457EB}" srcOrd="0" destOrd="0" presId="urn:microsoft.com/office/officeart/2005/8/layout/hierarchy2"/>
    <dgm:cxn modelId="{11F4FB69-FB4D-4291-B818-C055270F89A0}" srcId="{1E503DD2-BC06-4ACF-B73C-F36A63148C11}" destId="{927AB283-CF1B-4B98-9336-A1D4FCC40981}" srcOrd="0" destOrd="0" parTransId="{811924DE-D5B8-4824-8DD7-5B95E034B349}" sibTransId="{D5D8CC0F-674A-4DE3-8AC9-BD8967BD26A9}"/>
    <dgm:cxn modelId="{B0FA4720-7497-4C49-9E3E-C80A5773E221}" type="presOf" srcId="{48328E07-BBE0-40AD-8FC3-40474AF1ECB3}" destId="{94955F9A-C206-43DE-A14A-5D26448ECA55}" srcOrd="0" destOrd="0" presId="urn:microsoft.com/office/officeart/2005/8/layout/hierarchy2"/>
    <dgm:cxn modelId="{4A96F2FC-D86A-4492-B91E-DBAE209745CB}" type="presOf" srcId="{574ECB50-09DF-4AD8-A93B-ABFA08FFB9E1}" destId="{4CD2A6B3-7DB5-44FA-828E-ADC3013C6ECB}" srcOrd="1" destOrd="0" presId="urn:microsoft.com/office/officeart/2005/8/layout/hierarchy2"/>
    <dgm:cxn modelId="{69E81C74-69C0-45AC-BC70-67F1A3FD8373}" type="presOf" srcId="{FF1FE66A-3696-4894-8B01-C4F2B765C746}" destId="{A8B5ECED-AA90-4C33-8230-0C12C863D381}" srcOrd="0" destOrd="0" presId="urn:microsoft.com/office/officeart/2005/8/layout/hierarchy2"/>
    <dgm:cxn modelId="{51E4737E-D0F0-49E1-B2C0-00236C06A0A9}" type="presOf" srcId="{484E9071-DD96-409B-A00F-2DB75B94111E}" destId="{7D31F4BC-9584-4C2C-A5EF-9C7F436A8934}" srcOrd="1" destOrd="0" presId="urn:microsoft.com/office/officeart/2005/8/layout/hierarchy2"/>
    <dgm:cxn modelId="{22B37314-28FF-4884-8BEC-7A7720130A3E}" type="presOf" srcId="{78C3D508-DC2C-473D-8DD7-31A33219EDC2}" destId="{9D918972-E293-44EC-B8CE-1E84E7D62121}" srcOrd="1" destOrd="0" presId="urn:microsoft.com/office/officeart/2005/8/layout/hierarchy2"/>
    <dgm:cxn modelId="{BDF1DA1D-FFC1-460B-82C5-5CFF4743E70C}" type="presParOf" srcId="{D08C8CD8-118F-4B74-AEBE-87A46C218518}" destId="{9E1C023D-6756-402D-ADE1-366846B3636E}" srcOrd="0" destOrd="0" presId="urn:microsoft.com/office/officeart/2005/8/layout/hierarchy2"/>
    <dgm:cxn modelId="{826B0845-607D-413A-811E-5250DD1D81C1}" type="presParOf" srcId="{9E1C023D-6756-402D-ADE1-366846B3636E}" destId="{98AB7E3D-EDF6-4DD7-8FBD-65B7C5FC1C92}" srcOrd="0" destOrd="0" presId="urn:microsoft.com/office/officeart/2005/8/layout/hierarchy2"/>
    <dgm:cxn modelId="{49B0AF4A-31A5-460B-A6DB-EEF889EC7FB9}" type="presParOf" srcId="{9E1C023D-6756-402D-ADE1-366846B3636E}" destId="{CA0CBB90-C977-4859-B65E-CF8037553E0D}" srcOrd="1" destOrd="0" presId="urn:microsoft.com/office/officeart/2005/8/layout/hierarchy2"/>
    <dgm:cxn modelId="{ECB339EC-D167-4DC7-ACE1-54FBB1D73D74}" type="presParOf" srcId="{CA0CBB90-C977-4859-B65E-CF8037553E0D}" destId="{7D98C9C8-60F9-43CE-B2D5-7AC15CE26E70}" srcOrd="0" destOrd="0" presId="urn:microsoft.com/office/officeart/2005/8/layout/hierarchy2"/>
    <dgm:cxn modelId="{64A498D3-237A-43CB-BE0E-924267370AD0}" type="presParOf" srcId="{7D98C9C8-60F9-43CE-B2D5-7AC15CE26E70}" destId="{7D31F4BC-9584-4C2C-A5EF-9C7F436A8934}" srcOrd="0" destOrd="0" presId="urn:microsoft.com/office/officeart/2005/8/layout/hierarchy2"/>
    <dgm:cxn modelId="{41A935A4-C498-4BEF-B6B8-F24CBE768D43}" type="presParOf" srcId="{CA0CBB90-C977-4859-B65E-CF8037553E0D}" destId="{C1C03040-433B-498D-B7B1-AB0F04792584}" srcOrd="1" destOrd="0" presId="urn:microsoft.com/office/officeart/2005/8/layout/hierarchy2"/>
    <dgm:cxn modelId="{6764A8A3-D5F4-4359-8239-2FDEE5B14685}" type="presParOf" srcId="{C1C03040-433B-498D-B7B1-AB0F04792584}" destId="{EB35E651-672E-4105-85A2-EBCD9CFB9292}" srcOrd="0" destOrd="0" presId="urn:microsoft.com/office/officeart/2005/8/layout/hierarchy2"/>
    <dgm:cxn modelId="{E231F2D5-A64A-4656-91F6-C36ED9D0B015}" type="presParOf" srcId="{C1C03040-433B-498D-B7B1-AB0F04792584}" destId="{403E7FB2-988B-4C6F-8A4E-161AE0804A25}" srcOrd="1" destOrd="0" presId="urn:microsoft.com/office/officeart/2005/8/layout/hierarchy2"/>
    <dgm:cxn modelId="{6816D820-C9D1-47F8-9B5D-2CD2557A0C01}" type="presParOf" srcId="{CA0CBB90-C977-4859-B65E-CF8037553E0D}" destId="{C62397AE-1FF7-448F-A44A-B70F94A1CE2F}" srcOrd="2" destOrd="0" presId="urn:microsoft.com/office/officeart/2005/8/layout/hierarchy2"/>
    <dgm:cxn modelId="{0C316054-14F7-4AA2-9D1B-159B532FD1C2}" type="presParOf" srcId="{C62397AE-1FF7-448F-A44A-B70F94A1CE2F}" destId="{65F294DD-9429-4854-A51C-2AA7D734428F}" srcOrd="0" destOrd="0" presId="urn:microsoft.com/office/officeart/2005/8/layout/hierarchy2"/>
    <dgm:cxn modelId="{5CDC0A49-403E-4DD2-B09B-BA5D3584297D}" type="presParOf" srcId="{CA0CBB90-C977-4859-B65E-CF8037553E0D}" destId="{1E6CBC6B-11CB-4F19-9585-6747CE4B0448}" srcOrd="3" destOrd="0" presId="urn:microsoft.com/office/officeart/2005/8/layout/hierarchy2"/>
    <dgm:cxn modelId="{6D30B70E-D997-491C-8FA3-B1E538B51395}" type="presParOf" srcId="{1E6CBC6B-11CB-4F19-9585-6747CE4B0448}" destId="{AC11895B-02A2-44D1-8A84-B262475231C6}" srcOrd="0" destOrd="0" presId="urn:microsoft.com/office/officeart/2005/8/layout/hierarchy2"/>
    <dgm:cxn modelId="{53FC5040-5CE2-4E3A-8279-80FBF511F50C}" type="presParOf" srcId="{1E6CBC6B-11CB-4F19-9585-6747CE4B0448}" destId="{D4DB7917-EEA6-4F83-9D56-41E1CBFDA1F9}" srcOrd="1" destOrd="0" presId="urn:microsoft.com/office/officeart/2005/8/layout/hierarchy2"/>
    <dgm:cxn modelId="{972A1E95-D4D8-4366-A4BC-1B5B3CB1743F}" type="presParOf" srcId="{D4DB7917-EEA6-4F83-9D56-41E1CBFDA1F9}" destId="{BBFF9B7A-8C82-445B-AEBE-4B698508AEC5}" srcOrd="0" destOrd="0" presId="urn:microsoft.com/office/officeart/2005/8/layout/hierarchy2"/>
    <dgm:cxn modelId="{AE1770F5-8FE5-43BC-8362-2265D8932CF8}" type="presParOf" srcId="{BBFF9B7A-8C82-445B-AEBE-4B698508AEC5}" destId="{9D918972-E293-44EC-B8CE-1E84E7D62121}" srcOrd="0" destOrd="0" presId="urn:microsoft.com/office/officeart/2005/8/layout/hierarchy2"/>
    <dgm:cxn modelId="{3E21DD01-81AF-4BDA-B6C4-7C103FF2FBF2}" type="presParOf" srcId="{D4DB7917-EEA6-4F83-9D56-41E1CBFDA1F9}" destId="{688720CA-2B87-49C3-8DF0-C5506BE71D36}" srcOrd="1" destOrd="0" presId="urn:microsoft.com/office/officeart/2005/8/layout/hierarchy2"/>
    <dgm:cxn modelId="{980F2869-5064-4AB9-9180-AA76468F7D5E}" type="presParOf" srcId="{688720CA-2B87-49C3-8DF0-C5506BE71D36}" destId="{A3041498-88B9-48CF-B396-E1E138B81CCD}" srcOrd="0" destOrd="0" presId="urn:microsoft.com/office/officeart/2005/8/layout/hierarchy2"/>
    <dgm:cxn modelId="{9186D350-C263-41D7-ACFD-A2650FFAFC5C}" type="presParOf" srcId="{688720CA-2B87-49C3-8DF0-C5506BE71D36}" destId="{F4435591-B1D7-4E34-A1DB-2B4B02473932}" srcOrd="1" destOrd="0" presId="urn:microsoft.com/office/officeart/2005/8/layout/hierarchy2"/>
    <dgm:cxn modelId="{1FFE9ED5-8050-4214-B80D-C44A8919ABCB}" type="presParOf" srcId="{CA0CBB90-C977-4859-B65E-CF8037553E0D}" destId="{EDC6EA77-63F3-4F1D-B70F-40A4423457EB}" srcOrd="4" destOrd="0" presId="urn:microsoft.com/office/officeart/2005/8/layout/hierarchy2"/>
    <dgm:cxn modelId="{16588A41-6240-4C87-8D3B-F445DB767DCE}" type="presParOf" srcId="{EDC6EA77-63F3-4F1D-B70F-40A4423457EB}" destId="{4CD2A6B3-7DB5-44FA-828E-ADC3013C6ECB}" srcOrd="0" destOrd="0" presId="urn:microsoft.com/office/officeart/2005/8/layout/hierarchy2"/>
    <dgm:cxn modelId="{405ACF43-3D5A-4995-9CFD-8DC8019FFF98}" type="presParOf" srcId="{CA0CBB90-C977-4859-B65E-CF8037553E0D}" destId="{499DFEEC-05C4-47A7-94E5-6544650ADB3B}" srcOrd="5" destOrd="0" presId="urn:microsoft.com/office/officeart/2005/8/layout/hierarchy2"/>
    <dgm:cxn modelId="{E95A8C0C-266D-4517-B36B-55EF43B56E64}" type="presParOf" srcId="{499DFEEC-05C4-47A7-94E5-6544650ADB3B}" destId="{0176F08D-718B-4C61-9CF1-4927295CF661}" srcOrd="0" destOrd="0" presId="urn:microsoft.com/office/officeart/2005/8/layout/hierarchy2"/>
    <dgm:cxn modelId="{53FFBBB5-21B7-4D7E-BD2D-5AA8878757D7}" type="presParOf" srcId="{499DFEEC-05C4-47A7-94E5-6544650ADB3B}" destId="{6B7281B1-5BFC-49FB-8450-14B5177F7106}" srcOrd="1" destOrd="0" presId="urn:microsoft.com/office/officeart/2005/8/layout/hierarchy2"/>
    <dgm:cxn modelId="{BE808A3B-4A5E-49A9-B488-759BD4BCF29F}" type="presParOf" srcId="{6B7281B1-5BFC-49FB-8450-14B5177F7106}" destId="{95DCC7B1-C79A-4E05-BA96-D41051CE6602}" srcOrd="0" destOrd="0" presId="urn:microsoft.com/office/officeart/2005/8/layout/hierarchy2"/>
    <dgm:cxn modelId="{EE728D28-323A-46BC-889D-7688306C7EDC}" type="presParOf" srcId="{95DCC7B1-C79A-4E05-BA96-D41051CE6602}" destId="{3AF39F8A-F665-4C2F-94FB-B9827F3E7E68}" srcOrd="0" destOrd="0" presId="urn:microsoft.com/office/officeart/2005/8/layout/hierarchy2"/>
    <dgm:cxn modelId="{D1BEFBDC-AD40-4F1A-936D-F685CC2285CE}" type="presParOf" srcId="{6B7281B1-5BFC-49FB-8450-14B5177F7106}" destId="{EF02498C-6366-44D2-A456-2695E8C3BD57}" srcOrd="1" destOrd="0" presId="urn:microsoft.com/office/officeart/2005/8/layout/hierarchy2"/>
    <dgm:cxn modelId="{DF8D17D8-372B-43DD-B787-3E3248BFA8AD}" type="presParOf" srcId="{EF02498C-6366-44D2-A456-2695E8C3BD57}" destId="{CFD7654A-5845-4A63-B448-AA61517EC556}" srcOrd="0" destOrd="0" presId="urn:microsoft.com/office/officeart/2005/8/layout/hierarchy2"/>
    <dgm:cxn modelId="{2C663C36-1095-46E4-B602-CB4E9AABB2B7}" type="presParOf" srcId="{EF02498C-6366-44D2-A456-2695E8C3BD57}" destId="{F3D52AE7-602C-45AC-AB0D-53292F755273}" srcOrd="1" destOrd="0" presId="urn:microsoft.com/office/officeart/2005/8/layout/hierarchy2"/>
    <dgm:cxn modelId="{6C5D1B92-96F4-4171-93A7-95B504C08679}" type="presParOf" srcId="{CA0CBB90-C977-4859-B65E-CF8037553E0D}" destId="{4E87E54C-4B67-4796-9278-72CD3D7371CE}" srcOrd="6" destOrd="0" presId="urn:microsoft.com/office/officeart/2005/8/layout/hierarchy2"/>
    <dgm:cxn modelId="{8032076B-5A51-4094-9F2D-3D854209D353}" type="presParOf" srcId="{4E87E54C-4B67-4796-9278-72CD3D7371CE}" destId="{46678BF7-9043-4D30-AD74-3332AA67846E}" srcOrd="0" destOrd="0" presId="urn:microsoft.com/office/officeart/2005/8/layout/hierarchy2"/>
    <dgm:cxn modelId="{AF4E2A34-66F6-4EF8-BA09-1F16DDED6620}" type="presParOf" srcId="{CA0CBB90-C977-4859-B65E-CF8037553E0D}" destId="{297B2A02-5DFC-4110-A543-910462574047}" srcOrd="7" destOrd="0" presId="urn:microsoft.com/office/officeart/2005/8/layout/hierarchy2"/>
    <dgm:cxn modelId="{969F266D-4C5D-45BC-9214-A205FF3E718C}" type="presParOf" srcId="{297B2A02-5DFC-4110-A543-910462574047}" destId="{30AB70B6-61A3-49B0-BB07-6116E0200E21}" srcOrd="0" destOrd="0" presId="urn:microsoft.com/office/officeart/2005/8/layout/hierarchy2"/>
    <dgm:cxn modelId="{DD26EC2B-E321-4A24-840E-FF454C6DF451}" type="presParOf" srcId="{297B2A02-5DFC-4110-A543-910462574047}" destId="{126A81ED-047B-4DF4-92CB-DC049A2F89B6}" srcOrd="1" destOrd="0" presId="urn:microsoft.com/office/officeart/2005/8/layout/hierarchy2"/>
    <dgm:cxn modelId="{F20BCB1F-FF40-4402-B77E-F5245435B705}" type="presParOf" srcId="{126A81ED-047B-4DF4-92CB-DC049A2F89B6}" destId="{94955F9A-C206-43DE-A14A-5D26448ECA55}" srcOrd="0" destOrd="0" presId="urn:microsoft.com/office/officeart/2005/8/layout/hierarchy2"/>
    <dgm:cxn modelId="{18A2B462-B0E9-4E85-B973-2A6195B7B6FD}" type="presParOf" srcId="{94955F9A-C206-43DE-A14A-5D26448ECA55}" destId="{73EFC85F-2385-4BA9-A55A-9F92A8040A5A}" srcOrd="0" destOrd="0" presId="urn:microsoft.com/office/officeart/2005/8/layout/hierarchy2"/>
    <dgm:cxn modelId="{8B356706-B1CD-4281-8864-195C551CCE6F}" type="presParOf" srcId="{126A81ED-047B-4DF4-92CB-DC049A2F89B6}" destId="{6954E6BD-C370-4626-864C-78F9EC8DF133}" srcOrd="1" destOrd="0" presId="urn:microsoft.com/office/officeart/2005/8/layout/hierarchy2"/>
    <dgm:cxn modelId="{6B26B742-1F27-4AAB-873B-4F9C19071ED6}" type="presParOf" srcId="{6954E6BD-C370-4626-864C-78F9EC8DF133}" destId="{A8B5ECED-AA90-4C33-8230-0C12C863D381}" srcOrd="0" destOrd="0" presId="urn:microsoft.com/office/officeart/2005/8/layout/hierarchy2"/>
    <dgm:cxn modelId="{0443C60E-B95F-4481-8F62-BC88BC8C93F1}" type="presParOf" srcId="{6954E6BD-C370-4626-864C-78F9EC8DF133}" destId="{EB95A9AA-1B5F-4843-B63E-0AC642E25352}" srcOrd="1" destOrd="0" presId="urn:microsoft.com/office/officeart/2005/8/layout/hierarchy2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7866F9-7C5B-443E-B845-B3A8D1E0C57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8CBDFF2-7931-4ADA-BC9C-C518200C89B1}">
      <dgm:prSet phldrT="[Text]" custT="1"/>
      <dgm:spPr/>
      <dgm:t>
        <a:bodyPr/>
        <a:lstStyle/>
        <a:p>
          <a:r>
            <a:rPr lang="en-US" sz="2800" b="1" dirty="0" smtClean="0"/>
            <a:t>Poor risk patient	</a:t>
          </a:r>
          <a:endParaRPr lang="en-IN" sz="2800" b="1" dirty="0"/>
        </a:p>
      </dgm:t>
    </dgm:pt>
    <dgm:pt modelId="{9465E7BB-4654-4562-B233-CABCED031BAD}" type="parTrans" cxnId="{B207C50D-3F48-4501-A0FA-C11504520FA7}">
      <dgm:prSet/>
      <dgm:spPr/>
      <dgm:t>
        <a:bodyPr/>
        <a:lstStyle/>
        <a:p>
          <a:endParaRPr lang="en-IN" sz="2800" b="1"/>
        </a:p>
      </dgm:t>
    </dgm:pt>
    <dgm:pt modelId="{F28CA7F0-923E-4FD7-957F-7CEBF487EBCF}" type="sibTrans" cxnId="{B207C50D-3F48-4501-A0FA-C11504520FA7}">
      <dgm:prSet/>
      <dgm:spPr/>
      <dgm:t>
        <a:bodyPr/>
        <a:lstStyle/>
        <a:p>
          <a:endParaRPr lang="en-IN" sz="2800" b="1"/>
        </a:p>
      </dgm:t>
    </dgm:pt>
    <dgm:pt modelId="{FC3B3B9D-5B9B-4D84-AB3B-5B8E6579C6EE}">
      <dgm:prSet phldrT="[Text]" custT="1"/>
      <dgm:spPr/>
      <dgm:t>
        <a:bodyPr/>
        <a:lstStyle/>
        <a:p>
          <a:r>
            <a:rPr lang="en-US" sz="2400" b="1" dirty="0" smtClean="0"/>
            <a:t>High dose CT and ABMT or stem cell support</a:t>
          </a:r>
          <a:endParaRPr lang="en-IN" sz="2400" b="1" dirty="0"/>
        </a:p>
      </dgm:t>
    </dgm:pt>
    <dgm:pt modelId="{1B4E75E2-A849-4B4A-B912-8E984B2BFC58}" type="parTrans" cxnId="{E3BFEA33-B7B6-4F76-AF6B-6FA68896E54B}">
      <dgm:prSet custT="1"/>
      <dgm:spPr/>
      <dgm:t>
        <a:bodyPr/>
        <a:lstStyle/>
        <a:p>
          <a:endParaRPr lang="en-IN" sz="800" b="1"/>
        </a:p>
      </dgm:t>
    </dgm:pt>
    <dgm:pt modelId="{F863EB35-4944-4588-ADD6-CA1F60BB0393}" type="sibTrans" cxnId="{E3BFEA33-B7B6-4F76-AF6B-6FA68896E54B}">
      <dgm:prSet/>
      <dgm:spPr/>
      <dgm:t>
        <a:bodyPr/>
        <a:lstStyle/>
        <a:p>
          <a:endParaRPr lang="en-IN" sz="2800" b="1"/>
        </a:p>
      </dgm:t>
    </dgm:pt>
    <dgm:pt modelId="{D3EFAD9E-DE5C-492E-BD55-81521613703E}">
      <dgm:prSet phldrT="[Text]" custT="1"/>
      <dgm:spPr/>
      <dgm:t>
        <a:bodyPr/>
        <a:lstStyle/>
        <a:p>
          <a:r>
            <a:rPr lang="en-US" sz="2800" b="1" dirty="0" smtClean="0"/>
            <a:t>Poor response- salvage CT</a:t>
          </a:r>
          <a:endParaRPr lang="en-IN" sz="2800" b="1" dirty="0"/>
        </a:p>
      </dgm:t>
    </dgm:pt>
    <dgm:pt modelId="{037A04AB-F885-47F3-A972-549FA6E9448E}" type="parTrans" cxnId="{1A5787BF-2248-449B-8F89-80FB385E25E6}">
      <dgm:prSet custT="1"/>
      <dgm:spPr/>
      <dgm:t>
        <a:bodyPr/>
        <a:lstStyle/>
        <a:p>
          <a:endParaRPr lang="en-IN" sz="800" b="1"/>
        </a:p>
      </dgm:t>
    </dgm:pt>
    <dgm:pt modelId="{01D3F41D-DA4D-4CE6-B8D7-C538E8EAC315}" type="sibTrans" cxnId="{1A5787BF-2248-449B-8F89-80FB385E25E6}">
      <dgm:prSet/>
      <dgm:spPr/>
      <dgm:t>
        <a:bodyPr/>
        <a:lstStyle/>
        <a:p>
          <a:endParaRPr lang="en-IN" sz="2800" b="1"/>
        </a:p>
      </dgm:t>
    </dgm:pt>
    <dgm:pt modelId="{086132CB-FB2C-4596-A04A-E2767EF593AD}">
      <dgm:prSet phldrT="[Text]" custT="1"/>
      <dgm:spPr/>
      <dgm:t>
        <a:bodyPr/>
        <a:lstStyle/>
        <a:p>
          <a:r>
            <a:rPr lang="en-US" sz="3200" b="1" dirty="0" smtClean="0"/>
            <a:t>Desperation surgery</a:t>
          </a:r>
          <a:endParaRPr lang="en-IN" sz="3200" b="1" dirty="0"/>
        </a:p>
      </dgm:t>
    </dgm:pt>
    <dgm:pt modelId="{9DE180AE-903F-42D7-B5FE-935E4155EEB2}" type="parTrans" cxnId="{97EE9367-B459-4FBA-B71C-F815DDB974B1}">
      <dgm:prSet custT="1"/>
      <dgm:spPr/>
      <dgm:t>
        <a:bodyPr/>
        <a:lstStyle/>
        <a:p>
          <a:endParaRPr lang="en-IN" sz="800" b="1"/>
        </a:p>
      </dgm:t>
    </dgm:pt>
    <dgm:pt modelId="{0FEFDCE7-5AE6-467F-AA2A-2F88EE650A27}" type="sibTrans" cxnId="{97EE9367-B459-4FBA-B71C-F815DDB974B1}">
      <dgm:prSet/>
      <dgm:spPr/>
      <dgm:t>
        <a:bodyPr/>
        <a:lstStyle/>
        <a:p>
          <a:endParaRPr lang="en-IN" sz="2800" b="1"/>
        </a:p>
      </dgm:t>
    </dgm:pt>
    <dgm:pt modelId="{9FE7354E-5A93-4DC6-9EBB-30E565E524D1}" type="pres">
      <dgm:prSet presAssocID="{4E7866F9-7C5B-443E-B845-B3A8D1E0C57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1F06D2B-E23C-4026-8294-906B05E3CDC4}" type="pres">
      <dgm:prSet presAssocID="{F8CBDFF2-7931-4ADA-BC9C-C518200C89B1}" presName="root1" presStyleCnt="0"/>
      <dgm:spPr/>
    </dgm:pt>
    <dgm:pt modelId="{F36379F2-B596-4412-BA6B-67D406DBE9F4}" type="pres">
      <dgm:prSet presAssocID="{F8CBDFF2-7931-4ADA-BC9C-C518200C89B1}" presName="LevelOneTextNode" presStyleLbl="node0" presStyleIdx="0" presStyleCnt="1" custScaleX="170837" custScaleY="40198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FE494BE-BEF9-4B47-8193-5F1072121333}" type="pres">
      <dgm:prSet presAssocID="{F8CBDFF2-7931-4ADA-BC9C-C518200C89B1}" presName="level2hierChild" presStyleCnt="0"/>
      <dgm:spPr/>
    </dgm:pt>
    <dgm:pt modelId="{A089991D-8ABA-438B-AB68-366AEFB31CFE}" type="pres">
      <dgm:prSet presAssocID="{1B4E75E2-A849-4B4A-B912-8E984B2BFC58}" presName="conn2-1" presStyleLbl="parChTrans1D2" presStyleIdx="0" presStyleCnt="1"/>
      <dgm:spPr/>
      <dgm:t>
        <a:bodyPr/>
        <a:lstStyle/>
        <a:p>
          <a:endParaRPr lang="en-IN"/>
        </a:p>
      </dgm:t>
    </dgm:pt>
    <dgm:pt modelId="{00916A93-8A18-4A06-9396-8C633F84211F}" type="pres">
      <dgm:prSet presAssocID="{1B4E75E2-A849-4B4A-B912-8E984B2BFC58}" presName="connTx" presStyleLbl="parChTrans1D2" presStyleIdx="0" presStyleCnt="1"/>
      <dgm:spPr/>
      <dgm:t>
        <a:bodyPr/>
        <a:lstStyle/>
        <a:p>
          <a:endParaRPr lang="en-IN"/>
        </a:p>
      </dgm:t>
    </dgm:pt>
    <dgm:pt modelId="{26C49BE9-29EC-48E2-BD54-B6B75F12D0DF}" type="pres">
      <dgm:prSet presAssocID="{FC3B3B9D-5B9B-4D84-AB3B-5B8E6579C6EE}" presName="root2" presStyleCnt="0"/>
      <dgm:spPr/>
    </dgm:pt>
    <dgm:pt modelId="{216B1DF3-BCB8-4C3F-9D81-17AE19E42AE2}" type="pres">
      <dgm:prSet presAssocID="{FC3B3B9D-5B9B-4D84-AB3B-5B8E6579C6EE}" presName="LevelTwoTextNode" presStyleLbl="node2" presStyleIdx="0" presStyleCnt="1" custScaleX="149910" custScaleY="38872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2E740DA-9B51-420D-A55F-C3ED4EFC1F32}" type="pres">
      <dgm:prSet presAssocID="{FC3B3B9D-5B9B-4D84-AB3B-5B8E6579C6EE}" presName="level3hierChild" presStyleCnt="0"/>
      <dgm:spPr/>
    </dgm:pt>
    <dgm:pt modelId="{0ECEDEF7-A066-4F49-82BA-1C2013C0CA8D}" type="pres">
      <dgm:prSet presAssocID="{037A04AB-F885-47F3-A972-549FA6E9448E}" presName="conn2-1" presStyleLbl="parChTrans1D3" presStyleIdx="0" presStyleCnt="1"/>
      <dgm:spPr/>
      <dgm:t>
        <a:bodyPr/>
        <a:lstStyle/>
        <a:p>
          <a:endParaRPr lang="en-IN"/>
        </a:p>
      </dgm:t>
    </dgm:pt>
    <dgm:pt modelId="{B1F78A44-B28B-414F-976B-C4B43F7D12B4}" type="pres">
      <dgm:prSet presAssocID="{037A04AB-F885-47F3-A972-549FA6E9448E}" presName="connTx" presStyleLbl="parChTrans1D3" presStyleIdx="0" presStyleCnt="1"/>
      <dgm:spPr/>
      <dgm:t>
        <a:bodyPr/>
        <a:lstStyle/>
        <a:p>
          <a:endParaRPr lang="en-IN"/>
        </a:p>
      </dgm:t>
    </dgm:pt>
    <dgm:pt modelId="{7567B85D-E7BF-4AA9-8038-25EB49E4EAE3}" type="pres">
      <dgm:prSet presAssocID="{D3EFAD9E-DE5C-492E-BD55-81521613703E}" presName="root2" presStyleCnt="0"/>
      <dgm:spPr/>
    </dgm:pt>
    <dgm:pt modelId="{AC22DEB4-A3A9-4E6C-B45E-7382A683122B}" type="pres">
      <dgm:prSet presAssocID="{D3EFAD9E-DE5C-492E-BD55-81521613703E}" presName="LevelTwoTextNode" presStyleLbl="node3" presStyleIdx="0" presStyleCnt="1" custScaleX="157282" custScaleY="39157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D964C2D-B576-4F25-AD93-7E22BB5114E3}" type="pres">
      <dgm:prSet presAssocID="{D3EFAD9E-DE5C-492E-BD55-81521613703E}" presName="level3hierChild" presStyleCnt="0"/>
      <dgm:spPr/>
    </dgm:pt>
    <dgm:pt modelId="{C6F2C092-139D-465D-8D6A-4D677780942E}" type="pres">
      <dgm:prSet presAssocID="{9DE180AE-903F-42D7-B5FE-935E4155EEB2}" presName="conn2-1" presStyleLbl="parChTrans1D4" presStyleIdx="0" presStyleCnt="1"/>
      <dgm:spPr/>
      <dgm:t>
        <a:bodyPr/>
        <a:lstStyle/>
        <a:p>
          <a:endParaRPr lang="en-IN"/>
        </a:p>
      </dgm:t>
    </dgm:pt>
    <dgm:pt modelId="{6CC5B57F-072B-40BB-B8F3-D9A9AC55FAC0}" type="pres">
      <dgm:prSet presAssocID="{9DE180AE-903F-42D7-B5FE-935E4155EEB2}" presName="connTx" presStyleLbl="parChTrans1D4" presStyleIdx="0" presStyleCnt="1"/>
      <dgm:spPr/>
      <dgm:t>
        <a:bodyPr/>
        <a:lstStyle/>
        <a:p>
          <a:endParaRPr lang="en-IN"/>
        </a:p>
      </dgm:t>
    </dgm:pt>
    <dgm:pt modelId="{67943069-1637-4AA9-8A10-0C6B46A340DF}" type="pres">
      <dgm:prSet presAssocID="{086132CB-FB2C-4596-A04A-E2767EF593AD}" presName="root2" presStyleCnt="0"/>
      <dgm:spPr/>
    </dgm:pt>
    <dgm:pt modelId="{3B6FFE19-CB82-437F-AA6E-F8FC00E63556}" type="pres">
      <dgm:prSet presAssocID="{086132CB-FB2C-4596-A04A-E2767EF593AD}" presName="LevelTwoTextNode" presStyleLbl="node4" presStyleIdx="0" presStyleCnt="1" custScaleX="229678" custScaleY="41280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8D37B7A-0E99-470B-A91B-88EF8073A089}" type="pres">
      <dgm:prSet presAssocID="{086132CB-FB2C-4596-A04A-E2767EF593AD}" presName="level3hierChild" presStyleCnt="0"/>
      <dgm:spPr/>
    </dgm:pt>
  </dgm:ptLst>
  <dgm:cxnLst>
    <dgm:cxn modelId="{5A4D1FC0-9BDB-4575-834D-CDFD2FA1065A}" type="presOf" srcId="{9DE180AE-903F-42D7-B5FE-935E4155EEB2}" destId="{6CC5B57F-072B-40BB-B8F3-D9A9AC55FAC0}" srcOrd="1" destOrd="0" presId="urn:microsoft.com/office/officeart/2005/8/layout/hierarchy2"/>
    <dgm:cxn modelId="{FD0024C0-34EC-4992-A5C6-CC0272C08F52}" type="presOf" srcId="{1B4E75E2-A849-4B4A-B912-8E984B2BFC58}" destId="{00916A93-8A18-4A06-9396-8C633F84211F}" srcOrd="1" destOrd="0" presId="urn:microsoft.com/office/officeart/2005/8/layout/hierarchy2"/>
    <dgm:cxn modelId="{42F5772B-B5B9-4EDB-93CB-B0003FD71602}" type="presOf" srcId="{F8CBDFF2-7931-4ADA-BC9C-C518200C89B1}" destId="{F36379F2-B596-4412-BA6B-67D406DBE9F4}" srcOrd="0" destOrd="0" presId="urn:microsoft.com/office/officeart/2005/8/layout/hierarchy2"/>
    <dgm:cxn modelId="{CBFBED85-85E8-4681-A08C-0454BBE06BDB}" type="presOf" srcId="{9DE180AE-903F-42D7-B5FE-935E4155EEB2}" destId="{C6F2C092-139D-465D-8D6A-4D677780942E}" srcOrd="0" destOrd="0" presId="urn:microsoft.com/office/officeart/2005/8/layout/hierarchy2"/>
    <dgm:cxn modelId="{1A942B4D-47ED-416F-8225-0FAE15E289E0}" type="presOf" srcId="{D3EFAD9E-DE5C-492E-BD55-81521613703E}" destId="{AC22DEB4-A3A9-4E6C-B45E-7382A683122B}" srcOrd="0" destOrd="0" presId="urn:microsoft.com/office/officeart/2005/8/layout/hierarchy2"/>
    <dgm:cxn modelId="{711A0D9E-F34A-41EE-8AF7-34AD1004EDD9}" type="presOf" srcId="{086132CB-FB2C-4596-A04A-E2767EF593AD}" destId="{3B6FFE19-CB82-437F-AA6E-F8FC00E63556}" srcOrd="0" destOrd="0" presId="urn:microsoft.com/office/officeart/2005/8/layout/hierarchy2"/>
    <dgm:cxn modelId="{BAC495E6-07E9-4219-A9C6-1CB9EA60532E}" type="presOf" srcId="{FC3B3B9D-5B9B-4D84-AB3B-5B8E6579C6EE}" destId="{216B1DF3-BCB8-4C3F-9D81-17AE19E42AE2}" srcOrd="0" destOrd="0" presId="urn:microsoft.com/office/officeart/2005/8/layout/hierarchy2"/>
    <dgm:cxn modelId="{4541B26F-78F9-4F35-8D84-F945EA1AF49A}" type="presOf" srcId="{037A04AB-F885-47F3-A972-549FA6E9448E}" destId="{B1F78A44-B28B-414F-976B-C4B43F7D12B4}" srcOrd="1" destOrd="0" presId="urn:microsoft.com/office/officeart/2005/8/layout/hierarchy2"/>
    <dgm:cxn modelId="{1B2DCA02-D512-4F6C-85BD-93AEEBDAF909}" type="presOf" srcId="{037A04AB-F885-47F3-A972-549FA6E9448E}" destId="{0ECEDEF7-A066-4F49-82BA-1C2013C0CA8D}" srcOrd="0" destOrd="0" presId="urn:microsoft.com/office/officeart/2005/8/layout/hierarchy2"/>
    <dgm:cxn modelId="{E3BFEA33-B7B6-4F76-AF6B-6FA68896E54B}" srcId="{F8CBDFF2-7931-4ADA-BC9C-C518200C89B1}" destId="{FC3B3B9D-5B9B-4D84-AB3B-5B8E6579C6EE}" srcOrd="0" destOrd="0" parTransId="{1B4E75E2-A849-4B4A-B912-8E984B2BFC58}" sibTransId="{F863EB35-4944-4588-ADD6-CA1F60BB0393}"/>
    <dgm:cxn modelId="{97EE9367-B459-4FBA-B71C-F815DDB974B1}" srcId="{D3EFAD9E-DE5C-492E-BD55-81521613703E}" destId="{086132CB-FB2C-4596-A04A-E2767EF593AD}" srcOrd="0" destOrd="0" parTransId="{9DE180AE-903F-42D7-B5FE-935E4155EEB2}" sibTransId="{0FEFDCE7-5AE6-467F-AA2A-2F88EE650A27}"/>
    <dgm:cxn modelId="{E4DE6002-FE11-4E7E-90BE-33EE1E35D586}" type="presOf" srcId="{1B4E75E2-A849-4B4A-B912-8E984B2BFC58}" destId="{A089991D-8ABA-438B-AB68-366AEFB31CFE}" srcOrd="0" destOrd="0" presId="urn:microsoft.com/office/officeart/2005/8/layout/hierarchy2"/>
    <dgm:cxn modelId="{B207C50D-3F48-4501-A0FA-C11504520FA7}" srcId="{4E7866F9-7C5B-443E-B845-B3A8D1E0C578}" destId="{F8CBDFF2-7931-4ADA-BC9C-C518200C89B1}" srcOrd="0" destOrd="0" parTransId="{9465E7BB-4654-4562-B233-CABCED031BAD}" sibTransId="{F28CA7F0-923E-4FD7-957F-7CEBF487EBCF}"/>
    <dgm:cxn modelId="{1A5787BF-2248-449B-8F89-80FB385E25E6}" srcId="{FC3B3B9D-5B9B-4D84-AB3B-5B8E6579C6EE}" destId="{D3EFAD9E-DE5C-492E-BD55-81521613703E}" srcOrd="0" destOrd="0" parTransId="{037A04AB-F885-47F3-A972-549FA6E9448E}" sibTransId="{01D3F41D-DA4D-4CE6-B8D7-C538E8EAC315}"/>
    <dgm:cxn modelId="{FCFA6BEC-FECE-4FA1-8B3F-DE80478B9D70}" type="presOf" srcId="{4E7866F9-7C5B-443E-B845-B3A8D1E0C578}" destId="{9FE7354E-5A93-4DC6-9EBB-30E565E524D1}" srcOrd="0" destOrd="0" presId="urn:microsoft.com/office/officeart/2005/8/layout/hierarchy2"/>
    <dgm:cxn modelId="{97EFD850-DACC-46FE-842E-AD3F12E620DC}" type="presParOf" srcId="{9FE7354E-5A93-4DC6-9EBB-30E565E524D1}" destId="{C1F06D2B-E23C-4026-8294-906B05E3CDC4}" srcOrd="0" destOrd="0" presId="urn:microsoft.com/office/officeart/2005/8/layout/hierarchy2"/>
    <dgm:cxn modelId="{3EE01CCD-F98A-4FD6-8EC8-9A9C6D44EB4B}" type="presParOf" srcId="{C1F06D2B-E23C-4026-8294-906B05E3CDC4}" destId="{F36379F2-B596-4412-BA6B-67D406DBE9F4}" srcOrd="0" destOrd="0" presId="urn:microsoft.com/office/officeart/2005/8/layout/hierarchy2"/>
    <dgm:cxn modelId="{52D599B4-6CD2-48F8-9A4D-2077EDE3A093}" type="presParOf" srcId="{C1F06D2B-E23C-4026-8294-906B05E3CDC4}" destId="{BFE494BE-BEF9-4B47-8193-5F1072121333}" srcOrd="1" destOrd="0" presId="urn:microsoft.com/office/officeart/2005/8/layout/hierarchy2"/>
    <dgm:cxn modelId="{E012524A-0525-47A0-B5A3-0ACDE38115A1}" type="presParOf" srcId="{BFE494BE-BEF9-4B47-8193-5F1072121333}" destId="{A089991D-8ABA-438B-AB68-366AEFB31CFE}" srcOrd="0" destOrd="0" presId="urn:microsoft.com/office/officeart/2005/8/layout/hierarchy2"/>
    <dgm:cxn modelId="{B945611E-C6DA-4CCF-98F0-585414E6B083}" type="presParOf" srcId="{A089991D-8ABA-438B-AB68-366AEFB31CFE}" destId="{00916A93-8A18-4A06-9396-8C633F84211F}" srcOrd="0" destOrd="0" presId="urn:microsoft.com/office/officeart/2005/8/layout/hierarchy2"/>
    <dgm:cxn modelId="{9C0B68D7-66A3-4F5F-B538-10FD730BD89E}" type="presParOf" srcId="{BFE494BE-BEF9-4B47-8193-5F1072121333}" destId="{26C49BE9-29EC-48E2-BD54-B6B75F12D0DF}" srcOrd="1" destOrd="0" presId="urn:microsoft.com/office/officeart/2005/8/layout/hierarchy2"/>
    <dgm:cxn modelId="{17B5EB0D-1C3B-4BE5-A690-CA0208CB4F47}" type="presParOf" srcId="{26C49BE9-29EC-48E2-BD54-B6B75F12D0DF}" destId="{216B1DF3-BCB8-4C3F-9D81-17AE19E42AE2}" srcOrd="0" destOrd="0" presId="urn:microsoft.com/office/officeart/2005/8/layout/hierarchy2"/>
    <dgm:cxn modelId="{9571EB07-7A8A-408C-BE27-647629458493}" type="presParOf" srcId="{26C49BE9-29EC-48E2-BD54-B6B75F12D0DF}" destId="{82E740DA-9B51-420D-A55F-C3ED4EFC1F32}" srcOrd="1" destOrd="0" presId="urn:microsoft.com/office/officeart/2005/8/layout/hierarchy2"/>
    <dgm:cxn modelId="{640FA15E-4307-4A86-98E6-ECE473C168CA}" type="presParOf" srcId="{82E740DA-9B51-420D-A55F-C3ED4EFC1F32}" destId="{0ECEDEF7-A066-4F49-82BA-1C2013C0CA8D}" srcOrd="0" destOrd="0" presId="urn:microsoft.com/office/officeart/2005/8/layout/hierarchy2"/>
    <dgm:cxn modelId="{A925A60F-432E-4AC4-A53F-443FDFC3A82D}" type="presParOf" srcId="{0ECEDEF7-A066-4F49-82BA-1C2013C0CA8D}" destId="{B1F78A44-B28B-414F-976B-C4B43F7D12B4}" srcOrd="0" destOrd="0" presId="urn:microsoft.com/office/officeart/2005/8/layout/hierarchy2"/>
    <dgm:cxn modelId="{0A41B61D-A4AD-4B8A-BC5A-2B87DCABCB4C}" type="presParOf" srcId="{82E740DA-9B51-420D-A55F-C3ED4EFC1F32}" destId="{7567B85D-E7BF-4AA9-8038-25EB49E4EAE3}" srcOrd="1" destOrd="0" presId="urn:microsoft.com/office/officeart/2005/8/layout/hierarchy2"/>
    <dgm:cxn modelId="{781D979C-A865-448B-ADEA-6FEDB2FDF6A4}" type="presParOf" srcId="{7567B85D-E7BF-4AA9-8038-25EB49E4EAE3}" destId="{AC22DEB4-A3A9-4E6C-B45E-7382A683122B}" srcOrd="0" destOrd="0" presId="urn:microsoft.com/office/officeart/2005/8/layout/hierarchy2"/>
    <dgm:cxn modelId="{3CFA3C7C-CB84-43E0-826D-BE485E505830}" type="presParOf" srcId="{7567B85D-E7BF-4AA9-8038-25EB49E4EAE3}" destId="{9D964C2D-B576-4F25-AD93-7E22BB5114E3}" srcOrd="1" destOrd="0" presId="urn:microsoft.com/office/officeart/2005/8/layout/hierarchy2"/>
    <dgm:cxn modelId="{22024A27-57EA-4954-90D0-36FFB2F26E06}" type="presParOf" srcId="{9D964C2D-B576-4F25-AD93-7E22BB5114E3}" destId="{C6F2C092-139D-465D-8D6A-4D677780942E}" srcOrd="0" destOrd="0" presId="urn:microsoft.com/office/officeart/2005/8/layout/hierarchy2"/>
    <dgm:cxn modelId="{1672DE4A-5B62-495F-A23B-7318A862B76D}" type="presParOf" srcId="{C6F2C092-139D-465D-8D6A-4D677780942E}" destId="{6CC5B57F-072B-40BB-B8F3-D9A9AC55FAC0}" srcOrd="0" destOrd="0" presId="urn:microsoft.com/office/officeart/2005/8/layout/hierarchy2"/>
    <dgm:cxn modelId="{0471D8E0-9987-46B3-A21E-BC9A41BE3F22}" type="presParOf" srcId="{9D964C2D-B576-4F25-AD93-7E22BB5114E3}" destId="{67943069-1637-4AA9-8A10-0C6B46A340DF}" srcOrd="1" destOrd="0" presId="urn:microsoft.com/office/officeart/2005/8/layout/hierarchy2"/>
    <dgm:cxn modelId="{07CAF589-8D77-4CF7-82CD-A2C5EDB420DC}" type="presParOf" srcId="{67943069-1637-4AA9-8A10-0C6B46A340DF}" destId="{3B6FFE19-CB82-437F-AA6E-F8FC00E63556}" srcOrd="0" destOrd="0" presId="urn:microsoft.com/office/officeart/2005/8/layout/hierarchy2"/>
    <dgm:cxn modelId="{B3D46AFB-58F0-46EF-B738-2D882CFE10AB}" type="presParOf" srcId="{67943069-1637-4AA9-8A10-0C6B46A340DF}" destId="{A8D37B7A-0E99-470B-A91B-88EF8073A089}" srcOrd="1" destOrd="0" presId="urn:microsoft.com/office/officeart/2005/8/layout/hierarchy2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B7E3D-EDF6-4DD7-8FBD-65B7C5FC1C92}">
      <dsp:nvSpPr>
        <dsp:cNvPr id="0" name=""/>
        <dsp:cNvSpPr/>
      </dsp:nvSpPr>
      <dsp:spPr>
        <a:xfrm>
          <a:off x="1011" y="2218676"/>
          <a:ext cx="2358543" cy="1179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Good risk – BEP x 3 cycles</a:t>
          </a:r>
          <a:endParaRPr lang="en-IN" sz="2500" b="1" kern="1200" dirty="0"/>
        </a:p>
      </dsp:txBody>
      <dsp:txXfrm>
        <a:off x="35551" y="2253216"/>
        <a:ext cx="2289463" cy="1110191"/>
      </dsp:txXfrm>
    </dsp:sp>
    <dsp:sp modelId="{7D98C9C8-60F9-43CE-B2D5-7AC15CE26E70}">
      <dsp:nvSpPr>
        <dsp:cNvPr id="0" name=""/>
        <dsp:cNvSpPr/>
      </dsp:nvSpPr>
      <dsp:spPr>
        <a:xfrm rot="17692822">
          <a:off x="1710083" y="1772293"/>
          <a:ext cx="2242361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2242361" y="188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b="1" kern="1200"/>
        </a:p>
      </dsp:txBody>
      <dsp:txXfrm>
        <a:off x="2775204" y="1735131"/>
        <a:ext cx="112118" cy="112118"/>
      </dsp:txXfrm>
    </dsp:sp>
    <dsp:sp modelId="{EB35E651-672E-4105-85A2-EBCD9CFB9292}">
      <dsp:nvSpPr>
        <dsp:cNvPr id="0" name=""/>
        <dsp:cNvSpPr/>
      </dsp:nvSpPr>
      <dsp:spPr>
        <a:xfrm>
          <a:off x="3302972" y="184432"/>
          <a:ext cx="2358543" cy="1179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Resolution - observation</a:t>
          </a:r>
          <a:endParaRPr lang="en-IN" sz="2500" b="1" kern="1200" dirty="0"/>
        </a:p>
      </dsp:txBody>
      <dsp:txXfrm>
        <a:off x="3337512" y="218972"/>
        <a:ext cx="2289463" cy="1110191"/>
      </dsp:txXfrm>
    </dsp:sp>
    <dsp:sp modelId="{C62397AE-1FF7-448F-A44A-B70F94A1CE2F}">
      <dsp:nvSpPr>
        <dsp:cNvPr id="0" name=""/>
        <dsp:cNvSpPr/>
      </dsp:nvSpPr>
      <dsp:spPr>
        <a:xfrm rot="19457599">
          <a:off x="2250352" y="2450374"/>
          <a:ext cx="1161821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1161821" y="188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b="1" kern="1200"/>
        </a:p>
      </dsp:txBody>
      <dsp:txXfrm>
        <a:off x="2802218" y="2440225"/>
        <a:ext cx="58091" cy="58091"/>
      </dsp:txXfrm>
    </dsp:sp>
    <dsp:sp modelId="{AC11895B-02A2-44D1-8A84-B262475231C6}">
      <dsp:nvSpPr>
        <dsp:cNvPr id="0" name=""/>
        <dsp:cNvSpPr/>
      </dsp:nvSpPr>
      <dsp:spPr>
        <a:xfrm>
          <a:off x="3302972" y="1540594"/>
          <a:ext cx="2358543" cy="1179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Residual retroperitoneal disease</a:t>
          </a:r>
          <a:endParaRPr lang="en-IN" sz="2500" b="1" kern="1200" dirty="0"/>
        </a:p>
      </dsp:txBody>
      <dsp:txXfrm>
        <a:off x="3337512" y="1575134"/>
        <a:ext cx="2289463" cy="1110191"/>
      </dsp:txXfrm>
    </dsp:sp>
    <dsp:sp modelId="{BBFF9B7A-8C82-445B-AEBE-4B698508AEC5}">
      <dsp:nvSpPr>
        <dsp:cNvPr id="0" name=""/>
        <dsp:cNvSpPr/>
      </dsp:nvSpPr>
      <dsp:spPr>
        <a:xfrm>
          <a:off x="5661515" y="2111334"/>
          <a:ext cx="943417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943417" y="188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b="1" kern="1200"/>
        </a:p>
      </dsp:txBody>
      <dsp:txXfrm>
        <a:off x="6109638" y="2106645"/>
        <a:ext cx="47170" cy="47170"/>
      </dsp:txXfrm>
    </dsp:sp>
    <dsp:sp modelId="{A3041498-88B9-48CF-B396-E1E138B81CCD}">
      <dsp:nvSpPr>
        <dsp:cNvPr id="0" name=""/>
        <dsp:cNvSpPr/>
      </dsp:nvSpPr>
      <dsp:spPr>
        <a:xfrm>
          <a:off x="6604932" y="1540594"/>
          <a:ext cx="2358543" cy="1179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B/L RPLND &amp;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/>
            <a:t>Tumorectomy</a:t>
          </a:r>
          <a:endParaRPr lang="en-IN" sz="2500" b="1" kern="1200" dirty="0"/>
        </a:p>
      </dsp:txBody>
      <dsp:txXfrm>
        <a:off x="6639472" y="1575134"/>
        <a:ext cx="2289463" cy="1110191"/>
      </dsp:txXfrm>
    </dsp:sp>
    <dsp:sp modelId="{EDC6EA77-63F3-4F1D-B70F-40A4423457EB}">
      <dsp:nvSpPr>
        <dsp:cNvPr id="0" name=""/>
        <dsp:cNvSpPr/>
      </dsp:nvSpPr>
      <dsp:spPr>
        <a:xfrm rot="2142401">
          <a:off x="2250352" y="3128456"/>
          <a:ext cx="1161821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1161821" y="188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b="1" kern="1200"/>
        </a:p>
      </dsp:txBody>
      <dsp:txXfrm>
        <a:off x="2802218" y="3118307"/>
        <a:ext cx="58091" cy="58091"/>
      </dsp:txXfrm>
    </dsp:sp>
    <dsp:sp modelId="{0176F08D-718B-4C61-9CF1-4927295CF661}">
      <dsp:nvSpPr>
        <dsp:cNvPr id="0" name=""/>
        <dsp:cNvSpPr/>
      </dsp:nvSpPr>
      <dsp:spPr>
        <a:xfrm>
          <a:off x="3302972" y="2896757"/>
          <a:ext cx="2358543" cy="1179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Residual visceral </a:t>
          </a:r>
          <a:r>
            <a:rPr lang="en-US" sz="2500" b="1" kern="1200" dirty="0" err="1" smtClean="0"/>
            <a:t>mets</a:t>
          </a:r>
          <a:endParaRPr lang="en-IN" sz="2500" b="1" kern="1200" dirty="0"/>
        </a:p>
      </dsp:txBody>
      <dsp:txXfrm>
        <a:off x="3337512" y="2931297"/>
        <a:ext cx="2289463" cy="1110191"/>
      </dsp:txXfrm>
    </dsp:sp>
    <dsp:sp modelId="{95DCC7B1-C79A-4E05-BA96-D41051CE6602}">
      <dsp:nvSpPr>
        <dsp:cNvPr id="0" name=""/>
        <dsp:cNvSpPr/>
      </dsp:nvSpPr>
      <dsp:spPr>
        <a:xfrm>
          <a:off x="5661515" y="3467496"/>
          <a:ext cx="943417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943417" y="188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b="1" kern="1200"/>
        </a:p>
      </dsp:txBody>
      <dsp:txXfrm>
        <a:off x="6109638" y="3462807"/>
        <a:ext cx="47170" cy="47170"/>
      </dsp:txXfrm>
    </dsp:sp>
    <dsp:sp modelId="{CFD7654A-5845-4A63-B448-AA61517EC556}">
      <dsp:nvSpPr>
        <dsp:cNvPr id="0" name=""/>
        <dsp:cNvSpPr/>
      </dsp:nvSpPr>
      <dsp:spPr>
        <a:xfrm>
          <a:off x="6604932" y="2896757"/>
          <a:ext cx="2358543" cy="1179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Surgical excision</a:t>
          </a:r>
          <a:endParaRPr lang="en-IN" sz="2500" b="1" kern="1200" dirty="0"/>
        </a:p>
      </dsp:txBody>
      <dsp:txXfrm>
        <a:off x="6639472" y="2931297"/>
        <a:ext cx="2289463" cy="1110191"/>
      </dsp:txXfrm>
    </dsp:sp>
    <dsp:sp modelId="{4E87E54C-4B67-4796-9278-72CD3D7371CE}">
      <dsp:nvSpPr>
        <dsp:cNvPr id="0" name=""/>
        <dsp:cNvSpPr/>
      </dsp:nvSpPr>
      <dsp:spPr>
        <a:xfrm rot="3907178">
          <a:off x="1710083" y="3806537"/>
          <a:ext cx="2242361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2242361" y="188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b="1" kern="1200"/>
        </a:p>
      </dsp:txBody>
      <dsp:txXfrm>
        <a:off x="2775204" y="3769374"/>
        <a:ext cx="112118" cy="112118"/>
      </dsp:txXfrm>
    </dsp:sp>
    <dsp:sp modelId="{30AB70B6-61A3-49B0-BB07-6116E0200E21}">
      <dsp:nvSpPr>
        <dsp:cNvPr id="0" name=""/>
        <dsp:cNvSpPr/>
      </dsp:nvSpPr>
      <dsp:spPr>
        <a:xfrm>
          <a:off x="3302972" y="4252919"/>
          <a:ext cx="2358543" cy="1179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Persistent elevation of tumor markers	</a:t>
          </a:r>
          <a:endParaRPr lang="en-IN" sz="2500" b="1" kern="1200" dirty="0"/>
        </a:p>
      </dsp:txBody>
      <dsp:txXfrm>
        <a:off x="3337512" y="4287459"/>
        <a:ext cx="2289463" cy="1110191"/>
      </dsp:txXfrm>
    </dsp:sp>
    <dsp:sp modelId="{94955F9A-C206-43DE-A14A-5D26448ECA55}">
      <dsp:nvSpPr>
        <dsp:cNvPr id="0" name=""/>
        <dsp:cNvSpPr/>
      </dsp:nvSpPr>
      <dsp:spPr>
        <a:xfrm>
          <a:off x="5661515" y="4823659"/>
          <a:ext cx="943417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943417" y="188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b="1" kern="1200"/>
        </a:p>
      </dsp:txBody>
      <dsp:txXfrm>
        <a:off x="6109638" y="4818970"/>
        <a:ext cx="47170" cy="47170"/>
      </dsp:txXfrm>
    </dsp:sp>
    <dsp:sp modelId="{A8B5ECED-AA90-4C33-8230-0C12C863D381}">
      <dsp:nvSpPr>
        <dsp:cNvPr id="0" name=""/>
        <dsp:cNvSpPr/>
      </dsp:nvSpPr>
      <dsp:spPr>
        <a:xfrm>
          <a:off x="6604932" y="4252919"/>
          <a:ext cx="2358543" cy="1179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Salvage CT- VIP</a:t>
          </a:r>
          <a:endParaRPr lang="en-IN" sz="2500" b="1" kern="1200" dirty="0"/>
        </a:p>
      </dsp:txBody>
      <dsp:txXfrm>
        <a:off x="6639472" y="4287459"/>
        <a:ext cx="2289463" cy="1110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379F2-B596-4412-BA6B-67D406DBE9F4}">
      <dsp:nvSpPr>
        <dsp:cNvPr id="0" name=""/>
        <dsp:cNvSpPr/>
      </dsp:nvSpPr>
      <dsp:spPr>
        <a:xfrm>
          <a:off x="7938" y="1426338"/>
          <a:ext cx="1846974" cy="2173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Poor risk patient	</a:t>
          </a:r>
          <a:endParaRPr lang="en-IN" sz="2800" b="1" kern="1200" dirty="0"/>
        </a:p>
      </dsp:txBody>
      <dsp:txXfrm>
        <a:off x="62034" y="1480434"/>
        <a:ext cx="1738782" cy="2064808"/>
      </dsp:txXfrm>
    </dsp:sp>
    <dsp:sp modelId="{A089991D-8ABA-438B-AB68-366AEFB31CFE}">
      <dsp:nvSpPr>
        <dsp:cNvPr id="0" name=""/>
        <dsp:cNvSpPr/>
      </dsp:nvSpPr>
      <dsp:spPr>
        <a:xfrm>
          <a:off x="1854913" y="2503158"/>
          <a:ext cx="432453" cy="19360"/>
        </a:xfrm>
        <a:custGeom>
          <a:avLst/>
          <a:gdLst/>
          <a:ahLst/>
          <a:cxnLst/>
          <a:rect l="0" t="0" r="0" b="0"/>
          <a:pathLst>
            <a:path>
              <a:moveTo>
                <a:pt x="0" y="9680"/>
              </a:moveTo>
              <a:lnTo>
                <a:pt x="432453" y="9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b="1" kern="1200"/>
        </a:p>
      </dsp:txBody>
      <dsp:txXfrm>
        <a:off x="2060328" y="2502027"/>
        <a:ext cx="21622" cy="21622"/>
      </dsp:txXfrm>
    </dsp:sp>
    <dsp:sp modelId="{216B1DF3-BCB8-4C3F-9D81-17AE19E42AE2}">
      <dsp:nvSpPr>
        <dsp:cNvPr id="0" name=""/>
        <dsp:cNvSpPr/>
      </dsp:nvSpPr>
      <dsp:spPr>
        <a:xfrm>
          <a:off x="2287366" y="1462186"/>
          <a:ext cx="1620725" cy="2101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High dose CT and ABMT or stem cell support</a:t>
          </a:r>
          <a:endParaRPr lang="en-IN" sz="2400" b="1" kern="1200" dirty="0"/>
        </a:p>
      </dsp:txBody>
      <dsp:txXfrm>
        <a:off x="2334835" y="1509655"/>
        <a:ext cx="1525787" cy="2006367"/>
      </dsp:txXfrm>
    </dsp:sp>
    <dsp:sp modelId="{0ECEDEF7-A066-4F49-82BA-1C2013C0CA8D}">
      <dsp:nvSpPr>
        <dsp:cNvPr id="0" name=""/>
        <dsp:cNvSpPr/>
      </dsp:nvSpPr>
      <dsp:spPr>
        <a:xfrm>
          <a:off x="3908092" y="2503158"/>
          <a:ext cx="432453" cy="19360"/>
        </a:xfrm>
        <a:custGeom>
          <a:avLst/>
          <a:gdLst/>
          <a:ahLst/>
          <a:cxnLst/>
          <a:rect l="0" t="0" r="0" b="0"/>
          <a:pathLst>
            <a:path>
              <a:moveTo>
                <a:pt x="0" y="9680"/>
              </a:moveTo>
              <a:lnTo>
                <a:pt x="432453" y="96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b="1" kern="1200"/>
        </a:p>
      </dsp:txBody>
      <dsp:txXfrm>
        <a:off x="4113507" y="2502027"/>
        <a:ext cx="21622" cy="21622"/>
      </dsp:txXfrm>
    </dsp:sp>
    <dsp:sp modelId="{AC22DEB4-A3A9-4E6C-B45E-7382A683122B}">
      <dsp:nvSpPr>
        <dsp:cNvPr id="0" name=""/>
        <dsp:cNvSpPr/>
      </dsp:nvSpPr>
      <dsp:spPr>
        <a:xfrm>
          <a:off x="4340545" y="1454469"/>
          <a:ext cx="1700427" cy="211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Poor response- salvage CT</a:t>
          </a:r>
          <a:endParaRPr lang="en-IN" sz="2800" b="1" kern="1200" dirty="0"/>
        </a:p>
      </dsp:txBody>
      <dsp:txXfrm>
        <a:off x="4390349" y="1504273"/>
        <a:ext cx="1600819" cy="2017130"/>
      </dsp:txXfrm>
    </dsp:sp>
    <dsp:sp modelId="{C6F2C092-139D-465D-8D6A-4D677780942E}">
      <dsp:nvSpPr>
        <dsp:cNvPr id="0" name=""/>
        <dsp:cNvSpPr/>
      </dsp:nvSpPr>
      <dsp:spPr>
        <a:xfrm>
          <a:off x="6040972" y="2503158"/>
          <a:ext cx="432453" cy="19360"/>
        </a:xfrm>
        <a:custGeom>
          <a:avLst/>
          <a:gdLst/>
          <a:ahLst/>
          <a:cxnLst/>
          <a:rect l="0" t="0" r="0" b="0"/>
          <a:pathLst>
            <a:path>
              <a:moveTo>
                <a:pt x="0" y="9680"/>
              </a:moveTo>
              <a:lnTo>
                <a:pt x="432453" y="96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b="1" kern="1200"/>
        </a:p>
      </dsp:txBody>
      <dsp:txXfrm>
        <a:off x="6246387" y="2502027"/>
        <a:ext cx="21622" cy="21622"/>
      </dsp:txXfrm>
    </dsp:sp>
    <dsp:sp modelId="{3B6FFE19-CB82-437F-AA6E-F8FC00E63556}">
      <dsp:nvSpPr>
        <dsp:cNvPr id="0" name=""/>
        <dsp:cNvSpPr/>
      </dsp:nvSpPr>
      <dsp:spPr>
        <a:xfrm>
          <a:off x="6473425" y="1397102"/>
          <a:ext cx="2483123" cy="2231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Desperation surgery</a:t>
          </a:r>
          <a:endParaRPr lang="en-IN" sz="3200" b="1" kern="1200" dirty="0"/>
        </a:p>
      </dsp:txBody>
      <dsp:txXfrm>
        <a:off x="6538783" y="1462460"/>
        <a:ext cx="2352407" cy="2100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9F0A-07A5-4F28-9ACB-59030369742A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10FE-1793-426C-9C6D-8DD70FDD08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9F0A-07A5-4F28-9ACB-59030369742A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10FE-1793-426C-9C6D-8DD70FDD08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9F0A-07A5-4F28-9ACB-59030369742A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10FE-1793-426C-9C6D-8DD70FDD08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9F0A-07A5-4F28-9ACB-59030369742A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10FE-1793-426C-9C6D-8DD70FDD08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9F0A-07A5-4F28-9ACB-59030369742A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10FE-1793-426C-9C6D-8DD70FDD08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9F0A-07A5-4F28-9ACB-59030369742A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10FE-1793-426C-9C6D-8DD70FDD08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9F0A-07A5-4F28-9ACB-59030369742A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10FE-1793-426C-9C6D-8DD70FDD08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9F0A-07A5-4F28-9ACB-59030369742A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10FE-1793-426C-9C6D-8DD70FDD08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9F0A-07A5-4F28-9ACB-59030369742A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10FE-1793-426C-9C6D-8DD70FDD08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9F0A-07A5-4F28-9ACB-59030369742A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10FE-1793-426C-9C6D-8DD70FDD08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9F0A-07A5-4F28-9ACB-59030369742A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10FE-1793-426C-9C6D-8DD70FDD08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39F0A-07A5-4F28-9ACB-59030369742A}" type="datetimeFigureOut">
              <a:rPr lang="en-US" smtClean="0"/>
              <a:pPr/>
              <a:t>10/18/2014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C10FE-1793-426C-9C6D-8DD70FDD08E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94879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Testicular tumor</a:t>
            </a:r>
            <a:endParaRPr lang="en-IN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12976"/>
            <a:ext cx="8712968" cy="2065784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Dr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Bhupendra</a:t>
            </a:r>
            <a:r>
              <a:rPr lang="en-US" sz="2800" b="1" dirty="0" smtClean="0">
                <a:solidFill>
                  <a:schemeClr val="tx1"/>
                </a:solidFill>
              </a:rPr>
              <a:t> P. Singh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en-US" sz="2000" b="1" dirty="0" err="1" smtClean="0">
                <a:solidFill>
                  <a:schemeClr val="tx1"/>
                </a:solidFill>
              </a:rPr>
              <a:t>MCh</a:t>
            </a:r>
            <a:r>
              <a:rPr lang="en-US" sz="2000" b="1" dirty="0" smtClean="0">
                <a:solidFill>
                  <a:schemeClr val="tx1"/>
                </a:solidFill>
              </a:rPr>
              <a:t>(Urology), FRCS(</a:t>
            </a:r>
            <a:r>
              <a:rPr lang="en-US" sz="2000" b="1" dirty="0" err="1" smtClean="0">
                <a:solidFill>
                  <a:schemeClr val="tx1"/>
                </a:solidFill>
              </a:rPr>
              <a:t>Edin</a:t>
            </a:r>
            <a:r>
              <a:rPr lang="en-US" sz="2000" b="1" dirty="0" smtClean="0">
                <a:solidFill>
                  <a:schemeClr val="tx1"/>
                </a:solidFill>
              </a:rPr>
              <a:t>), DNB, MS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                                          Associate Professor, Urology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                                                  King George’s Medical University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     </a:t>
            </a:r>
            <a:r>
              <a:rPr lang="en-US" sz="2400" b="1" dirty="0" err="1" smtClean="0">
                <a:solidFill>
                  <a:schemeClr val="tx1"/>
                </a:solidFill>
              </a:rPr>
              <a:t>Lucknow</a:t>
            </a:r>
            <a:endParaRPr lang="en-IN" sz="2400" b="1" dirty="0" smtClean="0">
              <a:solidFill>
                <a:schemeClr val="tx1"/>
              </a:solidFill>
            </a:endParaRP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550414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Classification : histological</a:t>
            </a:r>
            <a:endParaRPr lang="en-IN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30912"/>
            <a:ext cx="8929718" cy="6286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1.  Germinal Cell Tumors (GCTs): </a:t>
            </a:r>
          </a:p>
          <a:p>
            <a:r>
              <a:rPr lang="en-US" sz="2600" dirty="0" smtClean="0"/>
              <a:t> </a:t>
            </a:r>
            <a:r>
              <a:rPr lang="en-US" sz="2600" i="1" dirty="0" smtClean="0"/>
              <a:t>Seminoma :  </a:t>
            </a:r>
            <a:r>
              <a:rPr lang="en-US" sz="2600" dirty="0" smtClean="0"/>
              <a:t>35-40</a:t>
            </a:r>
            <a:r>
              <a:rPr lang="en-US" sz="2600" dirty="0"/>
              <a:t>% of total testicular tumors</a:t>
            </a:r>
          </a:p>
          <a:p>
            <a:r>
              <a:rPr lang="en-US" sz="2600" dirty="0" smtClean="0"/>
              <a:t> </a:t>
            </a:r>
            <a:r>
              <a:rPr lang="en-US" sz="2600" i="1" dirty="0" smtClean="0"/>
              <a:t>Non </a:t>
            </a:r>
            <a:r>
              <a:rPr lang="en-US" sz="2600" i="1" dirty="0" err="1" smtClean="0"/>
              <a:t>seminomatous</a:t>
            </a:r>
            <a:r>
              <a:rPr lang="en-US" sz="2600" i="1" dirty="0" smtClean="0"/>
              <a:t> Germ Cell Tumors  (NSGCT) : group</a:t>
            </a:r>
            <a:r>
              <a:rPr lang="en-US" sz="2600" dirty="0" smtClean="0"/>
              <a:t> </a:t>
            </a:r>
          </a:p>
          <a:p>
            <a:pPr>
              <a:buNone/>
            </a:pPr>
            <a:r>
              <a:rPr lang="en-US" sz="2600" dirty="0" smtClean="0"/>
              <a:t>         </a:t>
            </a:r>
            <a:r>
              <a:rPr lang="en-US" sz="2400" dirty="0" smtClean="0"/>
              <a:t>- Yolk Sac Tumor</a:t>
            </a:r>
          </a:p>
          <a:p>
            <a:pPr>
              <a:buNone/>
            </a:pPr>
            <a:r>
              <a:rPr lang="en-US" sz="2400" dirty="0" smtClean="0"/>
              <a:t>         -  </a:t>
            </a:r>
            <a:r>
              <a:rPr lang="en-US" sz="2400" dirty="0" err="1" smtClean="0"/>
              <a:t>Teratoma</a:t>
            </a:r>
            <a:r>
              <a:rPr lang="en-US" sz="2400" dirty="0" smtClean="0"/>
              <a:t>: 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(</a:t>
            </a:r>
            <a:r>
              <a:rPr lang="en-US" sz="2400" dirty="0" err="1" smtClean="0"/>
              <a:t>Ecto</a:t>
            </a:r>
            <a:r>
              <a:rPr lang="en-US" sz="2400" dirty="0" smtClean="0"/>
              <a:t>/</a:t>
            </a:r>
            <a:r>
              <a:rPr lang="en-US" sz="2400" dirty="0" err="1" smtClean="0"/>
              <a:t>endo</a:t>
            </a:r>
            <a:r>
              <a:rPr lang="en-US" sz="2400" dirty="0" smtClean="0"/>
              <a:t>/</a:t>
            </a:r>
            <a:r>
              <a:rPr lang="en-US" sz="2400" dirty="0" err="1" smtClean="0"/>
              <a:t>meso</a:t>
            </a:r>
            <a:r>
              <a:rPr lang="en-US" sz="2400" dirty="0" smtClean="0"/>
              <a:t> dermal &amp;  +/- </a:t>
            </a:r>
            <a:r>
              <a:rPr lang="en-US" sz="2400" dirty="0" err="1" smtClean="0"/>
              <a:t>mailgn</a:t>
            </a:r>
            <a:r>
              <a:rPr lang="en-US" sz="2400" dirty="0" smtClean="0"/>
              <a:t>. Transformation)</a:t>
            </a:r>
          </a:p>
          <a:p>
            <a:pPr>
              <a:buNone/>
            </a:pPr>
            <a:r>
              <a:rPr lang="en-US" sz="2400" dirty="0" smtClean="0"/>
              <a:t>                            - mature </a:t>
            </a:r>
          </a:p>
          <a:p>
            <a:pPr>
              <a:buNone/>
            </a:pPr>
            <a:r>
              <a:rPr lang="en-US" sz="2400" dirty="0" smtClean="0"/>
              <a:t>                            - Immature </a:t>
            </a:r>
          </a:p>
          <a:p>
            <a:pPr>
              <a:buNone/>
            </a:pPr>
            <a:r>
              <a:rPr lang="en-US" sz="2400" dirty="0" smtClean="0"/>
              <a:t>                            - malignant non-germ cell</a:t>
            </a:r>
          </a:p>
          <a:p>
            <a:pPr>
              <a:buNone/>
            </a:pPr>
            <a:r>
              <a:rPr lang="en-US" sz="2400" dirty="0" smtClean="0"/>
              <a:t>          - </a:t>
            </a:r>
            <a:r>
              <a:rPr lang="en-US" sz="2400" dirty="0" err="1" smtClean="0"/>
              <a:t>Embryonal</a:t>
            </a:r>
            <a:r>
              <a:rPr lang="en-US" sz="2400" dirty="0" smtClean="0"/>
              <a:t> Carcinoma</a:t>
            </a:r>
          </a:p>
          <a:p>
            <a:pPr>
              <a:buNone/>
            </a:pPr>
            <a:r>
              <a:rPr lang="en-US" sz="2400" dirty="0" smtClean="0"/>
              <a:t>          - </a:t>
            </a:r>
            <a:r>
              <a:rPr lang="en-US" sz="2400" dirty="0" err="1" smtClean="0"/>
              <a:t>Choriocarcinoma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- Mixed Germ cell tumor</a:t>
            </a:r>
          </a:p>
          <a:p>
            <a:pPr>
              <a:buNone/>
            </a:pPr>
            <a:r>
              <a:rPr lang="en-US" sz="2600" dirty="0" smtClean="0"/>
              <a:t>           </a:t>
            </a:r>
          </a:p>
          <a:p>
            <a:pPr>
              <a:buNone/>
            </a:pPr>
            <a:r>
              <a:rPr lang="en-US" sz="1400" dirty="0" smtClean="0"/>
              <a:t>                             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66438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Classification : histological</a:t>
            </a:r>
            <a:endParaRPr lang="en-IN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80728"/>
            <a:ext cx="7632848" cy="51845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1" dirty="0" smtClean="0"/>
              <a:t>2.  Non - germinal tumors :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 Specialized gonadal stromal tumors :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                          - </a:t>
            </a:r>
            <a:r>
              <a:rPr lang="en-US" sz="2600" i="1" dirty="0" err="1" smtClean="0"/>
              <a:t>Ledig</a:t>
            </a:r>
            <a:r>
              <a:rPr lang="en-US" sz="2600" i="1" dirty="0" smtClean="0"/>
              <a:t> cell tumors </a:t>
            </a:r>
            <a:endParaRPr lang="en-US" sz="2600" i="1" dirty="0"/>
          </a:p>
          <a:p>
            <a:pPr>
              <a:lnSpc>
                <a:spcPct val="150000"/>
              </a:lnSpc>
              <a:buNone/>
            </a:pPr>
            <a:r>
              <a:rPr lang="en-US" sz="2600" i="1" dirty="0" smtClean="0"/>
              <a:t>                          - </a:t>
            </a:r>
            <a:r>
              <a:rPr lang="en-US" sz="2600" i="1" dirty="0" err="1" smtClean="0"/>
              <a:t>Sertoli</a:t>
            </a:r>
            <a:r>
              <a:rPr lang="en-US" sz="2600" i="1" dirty="0" smtClean="0"/>
              <a:t> cell tumors 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              - </a:t>
            </a:r>
            <a:r>
              <a:rPr lang="en-US" sz="2600" dirty="0" err="1" smtClean="0"/>
              <a:t>Gonadoblastoma</a:t>
            </a:r>
            <a:endParaRPr lang="en-US" sz="2600" dirty="0" smtClean="0"/>
          </a:p>
          <a:p>
            <a:pPr>
              <a:lnSpc>
                <a:spcPct val="150000"/>
              </a:lnSpc>
            </a:pPr>
            <a:r>
              <a:rPr lang="en-US" sz="2600" dirty="0" smtClean="0"/>
              <a:t> Carcinoids 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 Adrenal Rests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 </a:t>
            </a:r>
            <a:r>
              <a:rPr lang="en-US" sz="2600" dirty="0" err="1" smtClean="0"/>
              <a:t>Mesenchymal</a:t>
            </a:r>
            <a:r>
              <a:rPr lang="en-US" sz="2600" dirty="0" smtClean="0"/>
              <a:t> Tumors        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                                         </a:t>
            </a:r>
          </a:p>
          <a:p>
            <a:pPr>
              <a:buNone/>
            </a:pPr>
            <a:r>
              <a:rPr lang="en-US" sz="2600" dirty="0" smtClean="0"/>
              <a:t>                             </a:t>
            </a:r>
          </a:p>
          <a:p>
            <a:pPr>
              <a:buNone/>
            </a:pPr>
            <a:r>
              <a:rPr lang="en-US" sz="2600" dirty="0" smtClean="0"/>
              <a:t>        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xmlns="" val="17366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04664"/>
            <a:ext cx="8229600" cy="368280"/>
          </a:xfrm>
        </p:spPr>
        <p:txBody>
          <a:bodyPr>
            <a:noAutofit/>
          </a:bodyPr>
          <a:lstStyle/>
          <a:p>
            <a:r>
              <a:rPr lang="en-US" sz="4000" dirty="0" smtClean="0"/>
              <a:t>Seminoma 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80728"/>
            <a:ext cx="8643998" cy="525658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600" u="sng" dirty="0" smtClean="0"/>
              <a:t>85% are pure/classic seminoma</a:t>
            </a:r>
            <a:r>
              <a:rPr lang="en-US" sz="2600" dirty="0" smtClean="0"/>
              <a:t>:  No specific tumor marker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    - LDH is used as marker for tumor bulk assessment and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treatment response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600" u="sng" dirty="0" smtClean="0"/>
              <a:t>15% have some </a:t>
            </a:r>
            <a:r>
              <a:rPr lang="en-US" sz="2600" u="sng" dirty="0" err="1" smtClean="0"/>
              <a:t>syncytiotrophic</a:t>
            </a:r>
            <a:r>
              <a:rPr lang="en-US" sz="2600" u="sng" dirty="0" smtClean="0"/>
              <a:t> component</a:t>
            </a:r>
            <a:r>
              <a:rPr lang="en-US" sz="2600" dirty="0" smtClean="0"/>
              <a:t>: some b-HCG secretion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600" dirty="0" smtClean="0"/>
              <a:t>Higher S. Alpha </a:t>
            </a:r>
            <a:r>
              <a:rPr lang="en-US" sz="2600" dirty="0" err="1" smtClean="0"/>
              <a:t>feto</a:t>
            </a:r>
            <a:r>
              <a:rPr lang="en-US" sz="2600" dirty="0" smtClean="0"/>
              <a:t>-protein excludes diagnosis of seminoma 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                        </a:t>
            </a:r>
          </a:p>
          <a:p>
            <a:pPr>
              <a:lnSpc>
                <a:spcPct val="150000"/>
              </a:lnSpc>
              <a:buNone/>
            </a:pPr>
            <a:endParaRPr lang="en-US" sz="2600" dirty="0" smtClean="0"/>
          </a:p>
          <a:p>
            <a:pPr>
              <a:lnSpc>
                <a:spcPct val="150000"/>
              </a:lnSpc>
            </a:pPr>
            <a:endParaRPr lang="en-US" sz="2600" dirty="0" smtClean="0"/>
          </a:p>
          <a:p>
            <a:pPr>
              <a:lnSpc>
                <a:spcPct val="150000"/>
              </a:lnSpc>
            </a:pPr>
            <a:endParaRPr lang="en-US" sz="2600" dirty="0" smtClean="0"/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                 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xmlns="" val="39989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47260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2600" u="sng" dirty="0"/>
              <a:t>Less aggressive  than NSGCT </a:t>
            </a:r>
            <a:r>
              <a:rPr lang="en-US" sz="2600" dirty="0"/>
              <a:t>:  </a:t>
            </a:r>
            <a:endParaRPr lang="en-US" sz="2600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en-US" sz="2600" dirty="0" smtClean="0"/>
              <a:t>    - 2/3 </a:t>
            </a:r>
            <a:r>
              <a:rPr lang="en-US" sz="2600" dirty="0"/>
              <a:t>to 3/4  patients present in stage </a:t>
            </a:r>
            <a:r>
              <a:rPr lang="en-US" sz="2600" dirty="0" smtClean="0"/>
              <a:t>1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600" dirty="0" smtClean="0"/>
              <a:t>    - No </a:t>
            </a:r>
            <a:r>
              <a:rPr lang="en-US" sz="2600" dirty="0"/>
              <a:t>poor risk </a:t>
            </a:r>
            <a:r>
              <a:rPr lang="en-US" sz="2600" dirty="0" err="1" smtClean="0"/>
              <a:t>categeory</a:t>
            </a:r>
            <a:r>
              <a:rPr lang="en-US" sz="2600" dirty="0" smtClean="0"/>
              <a:t> </a:t>
            </a:r>
            <a:r>
              <a:rPr lang="en-US" sz="2600" dirty="0"/>
              <a:t>in IGCC </a:t>
            </a:r>
            <a:r>
              <a:rPr lang="en-US" sz="2600" dirty="0" smtClean="0"/>
              <a:t>classification </a:t>
            </a:r>
            <a:r>
              <a:rPr lang="en-US" sz="2600" dirty="0"/>
              <a:t>based </a:t>
            </a:r>
            <a:r>
              <a:rPr lang="en-US" sz="2600" dirty="0" smtClean="0"/>
              <a:t>on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level </a:t>
            </a:r>
            <a:r>
              <a:rPr lang="en-US" sz="2600" dirty="0"/>
              <a:t>of TMs , </a:t>
            </a:r>
            <a:r>
              <a:rPr lang="en-US" sz="2600" dirty="0" err="1"/>
              <a:t>Primay</a:t>
            </a:r>
            <a:r>
              <a:rPr lang="en-US" sz="2600" dirty="0"/>
              <a:t> </a:t>
            </a:r>
            <a:r>
              <a:rPr lang="en-US" sz="2600" dirty="0" err="1" smtClean="0"/>
              <a:t>mediastinal</a:t>
            </a:r>
            <a:r>
              <a:rPr lang="en-US" sz="2600" dirty="0" smtClean="0"/>
              <a:t> </a:t>
            </a:r>
            <a:r>
              <a:rPr lang="en-US" sz="2600" dirty="0"/>
              <a:t>tumor &amp; Non </a:t>
            </a:r>
            <a:r>
              <a:rPr lang="en-US" sz="2600" dirty="0" smtClean="0"/>
              <a:t>Pulmonary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</a:t>
            </a:r>
            <a:r>
              <a:rPr lang="en-US" sz="2600" dirty="0" err="1" smtClean="0"/>
              <a:t>Viceral</a:t>
            </a:r>
            <a:r>
              <a:rPr lang="en-US" sz="2600" dirty="0" smtClean="0"/>
              <a:t>  </a:t>
            </a:r>
            <a:r>
              <a:rPr lang="en-US" sz="2600" dirty="0" err="1"/>
              <a:t>mets</a:t>
            </a:r>
            <a:r>
              <a:rPr lang="en-US" sz="2600" dirty="0"/>
              <a:t> </a:t>
            </a:r>
            <a:endParaRPr lang="en-US" sz="2600" dirty="0" smtClean="0"/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2600" u="sng" dirty="0" smtClean="0"/>
              <a:t>Highly Radiosensitive</a:t>
            </a:r>
            <a:r>
              <a:rPr lang="en-US" sz="2600" dirty="0" smtClean="0"/>
              <a:t>: RT can cure LNs </a:t>
            </a:r>
            <a:r>
              <a:rPr lang="en-US" sz="2600" dirty="0" err="1" smtClean="0"/>
              <a:t>upto</a:t>
            </a:r>
            <a:r>
              <a:rPr lang="en-US" sz="2600" dirty="0" smtClean="0"/>
              <a:t> 5 cm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2600" u="sng" dirty="0" smtClean="0"/>
              <a:t>Highly </a:t>
            </a:r>
            <a:r>
              <a:rPr lang="en-US" sz="2600" u="sng" dirty="0" err="1" smtClean="0"/>
              <a:t>Chemosensitive</a:t>
            </a:r>
            <a:r>
              <a:rPr lang="en-US" sz="2600" u="sng" dirty="0" smtClean="0"/>
              <a:t> tumor</a:t>
            </a:r>
            <a:r>
              <a:rPr lang="en-US" sz="2600" dirty="0" smtClean="0"/>
              <a:t> : can be curative in stage IV</a:t>
            </a:r>
          </a:p>
          <a:p>
            <a:pPr>
              <a:lnSpc>
                <a:spcPct val="210000"/>
              </a:lnSpc>
            </a:pPr>
            <a:endParaRPr lang="en-US" sz="2600" dirty="0"/>
          </a:p>
          <a:p>
            <a:pPr>
              <a:lnSpc>
                <a:spcPct val="210000"/>
              </a:lnSpc>
            </a:pPr>
            <a:endParaRPr lang="en-IN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209972"/>
            <a:ext cx="8229600" cy="842764"/>
          </a:xfrm>
        </p:spPr>
        <p:txBody>
          <a:bodyPr>
            <a:noAutofit/>
          </a:bodyPr>
          <a:lstStyle/>
          <a:p>
            <a:r>
              <a:rPr lang="en-US" sz="4000" dirty="0" smtClean="0"/>
              <a:t>Seminoma 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xmlns="" val="36468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52408"/>
            <a:ext cx="8229600" cy="368280"/>
          </a:xfrm>
        </p:spPr>
        <p:txBody>
          <a:bodyPr>
            <a:noAutofit/>
          </a:bodyPr>
          <a:lstStyle/>
          <a:p>
            <a:r>
              <a:rPr lang="en-US" sz="4000" dirty="0" smtClean="0"/>
              <a:t>Seminoma : special types  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858372"/>
            <a:ext cx="9073008" cy="58829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 smtClean="0"/>
              <a:t>Anaplastic </a:t>
            </a:r>
            <a:r>
              <a:rPr lang="en-US" sz="2800" dirty="0" smtClean="0"/>
              <a:t>: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 smtClean="0"/>
              <a:t>    - 10 % of seminomas, accounts for 30% deaths due to seminoma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 smtClean="0"/>
              <a:t>    - High mitotic activity/faster spread :  presents in advanced stage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 smtClean="0"/>
              <a:t>    - Stage to stage prognosis is equal to typical seminoma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500" dirty="0" smtClean="0"/>
          </a:p>
          <a:p>
            <a:pPr>
              <a:lnSpc>
                <a:spcPct val="150000"/>
              </a:lnSpc>
            </a:pPr>
            <a:r>
              <a:rPr lang="en-US" sz="2800" u="sng" dirty="0" err="1" smtClean="0"/>
              <a:t>Spermatocytic</a:t>
            </a:r>
            <a:r>
              <a:rPr lang="en-US" sz="2800" u="sng" dirty="0" smtClean="0"/>
              <a:t> seminoma </a:t>
            </a:r>
            <a:r>
              <a:rPr lang="en-US" sz="2800" dirty="0" smtClean="0"/>
              <a:t>: </a:t>
            </a:r>
            <a:r>
              <a:rPr lang="en-US" sz="2500" dirty="0" smtClean="0"/>
              <a:t>1-2% of seminomas, elderly male </a:t>
            </a:r>
            <a:endParaRPr lang="en-US" sz="25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 smtClean="0"/>
              <a:t>   - Best prognosis of all testicular tumors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/>
              <a:t> </a:t>
            </a:r>
            <a:r>
              <a:rPr lang="en-US" sz="2500" dirty="0" smtClean="0"/>
              <a:t>  - No metastasis reported,  so  Radical orchiectomy is an enough </a:t>
            </a:r>
            <a:r>
              <a:rPr lang="en-US" sz="2500" dirty="0" err="1" smtClean="0"/>
              <a:t>Tt</a:t>
            </a:r>
            <a:endParaRPr lang="en-US" sz="2500" dirty="0" smtClean="0"/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             </a:t>
            </a:r>
          </a:p>
          <a:p>
            <a:pPr>
              <a:lnSpc>
                <a:spcPct val="150000"/>
              </a:lnSpc>
              <a:buNone/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                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10100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NSGCTs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40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 smtClean="0"/>
              <a:t>A Group of </a:t>
            </a:r>
            <a:r>
              <a:rPr lang="en-US" sz="2800" u="sng" dirty="0" err="1" smtClean="0"/>
              <a:t>variuos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histologies</a:t>
            </a:r>
            <a:r>
              <a:rPr lang="en-US" sz="2800" dirty="0" smtClean="0"/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             - usually Mixed germ cell tumor  </a:t>
            </a:r>
          </a:p>
          <a:p>
            <a:pPr>
              <a:lnSpc>
                <a:spcPct val="150000"/>
              </a:lnSpc>
            </a:pPr>
            <a:r>
              <a:rPr lang="en-US" sz="2800" u="sng" dirty="0" smtClean="0"/>
              <a:t>Yolk sac tumor/ endodermal sinus tumor</a:t>
            </a:r>
            <a:r>
              <a:rPr lang="en-US" sz="2800" dirty="0" smtClean="0"/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            - is the most common testicular tumor in children </a:t>
            </a:r>
          </a:p>
          <a:p>
            <a:pPr>
              <a:lnSpc>
                <a:spcPct val="150000"/>
              </a:lnSpc>
            </a:pPr>
            <a:r>
              <a:rPr lang="en-US" sz="2800" u="sng" dirty="0" err="1" smtClean="0"/>
              <a:t>Teratoma</a:t>
            </a:r>
            <a:r>
              <a:rPr lang="en-US" sz="2800" u="sng" dirty="0" smtClean="0"/>
              <a:t> ( +/- malignant transformation)</a:t>
            </a:r>
            <a:r>
              <a:rPr lang="en-US" sz="2800" dirty="0" smtClean="0"/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- second most common testicular tumor in children</a:t>
            </a:r>
          </a:p>
          <a:p>
            <a:pPr>
              <a:buNone/>
            </a:pPr>
            <a:r>
              <a:rPr lang="en-US" sz="2800" dirty="0" smtClean="0"/>
              <a:t>         </a:t>
            </a:r>
          </a:p>
          <a:p>
            <a:pPr>
              <a:buNone/>
            </a:pPr>
            <a:r>
              <a:rPr lang="en-US" sz="2800" dirty="0" smtClean="0"/>
              <a:t>     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4868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NSGCTs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268760"/>
            <a:ext cx="8229600" cy="42484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Younger age of presentation than seminoma (by5 </a:t>
            </a:r>
            <a:r>
              <a:rPr lang="en-US" sz="2600" dirty="0" err="1" smtClean="0"/>
              <a:t>yrs</a:t>
            </a:r>
            <a:r>
              <a:rPr lang="en-US" sz="2600" dirty="0" smtClean="0"/>
              <a:t>)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More aggressive than Seminoma 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 smtClean="0"/>
              <a:t>         - 2/3 present with nodal (stage 2 ) or higher disease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Highly </a:t>
            </a:r>
            <a:r>
              <a:rPr lang="en-US" sz="2600" dirty="0" err="1" smtClean="0"/>
              <a:t>Chemosensitive</a:t>
            </a:r>
            <a:r>
              <a:rPr lang="en-US" sz="2600" dirty="0" smtClean="0"/>
              <a:t> : can be curative in stage IV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Surgery sensitive tumor : RPLND can cure LNs </a:t>
            </a:r>
            <a:r>
              <a:rPr lang="en-US" sz="2600" dirty="0" err="1" smtClean="0"/>
              <a:t>upto</a:t>
            </a:r>
            <a:r>
              <a:rPr lang="en-US" sz="2600" dirty="0" smtClean="0"/>
              <a:t> 5 cm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No role of Radiotherapy          </a:t>
            </a:r>
          </a:p>
          <a:p>
            <a:pPr>
              <a:buNone/>
            </a:pPr>
            <a:r>
              <a:rPr lang="en-US" sz="2600" dirty="0" smtClean="0"/>
              <a:t>      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 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xmlns="" val="1568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07288" cy="511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1" u="sng" dirty="0" err="1"/>
              <a:t>Ledig</a:t>
            </a:r>
            <a:r>
              <a:rPr lang="en-US" sz="2800" b="1" u="sng" dirty="0"/>
              <a:t> cell tumors </a:t>
            </a:r>
            <a:r>
              <a:rPr lang="en-US" sz="2800" b="1" dirty="0"/>
              <a:t>: </a:t>
            </a:r>
            <a:r>
              <a:rPr lang="en-US" sz="2800" dirty="0"/>
              <a:t>1% of total , 10% malignant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   -  </a:t>
            </a:r>
            <a:r>
              <a:rPr lang="en-US" sz="2600" dirty="0" err="1" smtClean="0"/>
              <a:t>Gynaecomastia</a:t>
            </a:r>
            <a:r>
              <a:rPr lang="en-US" sz="2600" dirty="0" smtClean="0"/>
              <a:t>, </a:t>
            </a:r>
            <a:r>
              <a:rPr lang="en-US" sz="2600" dirty="0" err="1" smtClean="0"/>
              <a:t>Reinke</a:t>
            </a:r>
            <a:r>
              <a:rPr lang="en-US" sz="2600" dirty="0" smtClean="0"/>
              <a:t> crystals </a:t>
            </a:r>
            <a:endParaRPr lang="en-US" sz="2600" dirty="0"/>
          </a:p>
          <a:p>
            <a:pPr>
              <a:lnSpc>
                <a:spcPct val="150000"/>
              </a:lnSpc>
              <a:buNone/>
            </a:pPr>
            <a:r>
              <a:rPr lang="en-US" sz="2600" dirty="0"/>
              <a:t>  </a:t>
            </a:r>
            <a:r>
              <a:rPr lang="en-US" sz="2600" dirty="0" smtClean="0"/>
              <a:t> - never malignant in </a:t>
            </a:r>
            <a:r>
              <a:rPr lang="en-US" sz="2600" dirty="0" err="1" smtClean="0"/>
              <a:t>prepubertal</a:t>
            </a:r>
            <a:r>
              <a:rPr lang="en-US" sz="2600" dirty="0" smtClean="0"/>
              <a:t> boys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   - histology </a:t>
            </a:r>
            <a:r>
              <a:rPr lang="en-US" sz="2600" dirty="0"/>
              <a:t>cannot diagnose </a:t>
            </a:r>
            <a:r>
              <a:rPr lang="en-US" sz="2600" dirty="0" smtClean="0"/>
              <a:t>malignancy so </a:t>
            </a:r>
            <a:r>
              <a:rPr lang="en-US" sz="2600" dirty="0" err="1" smtClean="0"/>
              <a:t>labelled</a:t>
            </a:r>
            <a:r>
              <a:rPr lang="en-US" sz="2600" dirty="0" smtClean="0"/>
              <a:t>      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                         malignant  only when metastasis is seen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u="sng" dirty="0" err="1" smtClean="0"/>
              <a:t>Sertoli</a:t>
            </a:r>
            <a:r>
              <a:rPr lang="en-US" sz="2800" b="1" u="sng" dirty="0" smtClean="0"/>
              <a:t> </a:t>
            </a:r>
            <a:r>
              <a:rPr lang="en-US" sz="2800" b="1" u="sng" dirty="0"/>
              <a:t>cell tumors </a:t>
            </a:r>
            <a:r>
              <a:rPr lang="en-US" sz="2800" b="1" dirty="0"/>
              <a:t>: </a:t>
            </a:r>
            <a:r>
              <a:rPr lang="en-US" sz="2600" dirty="0" smtClean="0"/>
              <a:t> </a:t>
            </a:r>
            <a:r>
              <a:rPr lang="en-US" sz="2800" dirty="0" smtClean="0"/>
              <a:t>&lt; </a:t>
            </a:r>
            <a:r>
              <a:rPr lang="en-US" sz="2800" dirty="0"/>
              <a:t>1%, 10% </a:t>
            </a:r>
            <a:r>
              <a:rPr lang="en-US" sz="2800" dirty="0" smtClean="0"/>
              <a:t>malignant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-  malignancy is diagnosed </a:t>
            </a:r>
            <a:r>
              <a:rPr lang="en-US" sz="2600" dirty="0"/>
              <a:t>by </a:t>
            </a:r>
            <a:r>
              <a:rPr lang="en-US" sz="2600" dirty="0" smtClean="0"/>
              <a:t>metastasis</a:t>
            </a:r>
            <a:endParaRPr lang="en-IN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2483768" y="26064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Other Tumors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xmlns="" val="24019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500066"/>
          </a:xfrm>
        </p:spPr>
        <p:txBody>
          <a:bodyPr>
            <a:noAutofit/>
          </a:bodyPr>
          <a:lstStyle/>
          <a:p>
            <a:r>
              <a:rPr lang="en-US" sz="4000" dirty="0" smtClean="0"/>
              <a:t>Tumor markers 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435280" cy="573955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b="1" u="sng" dirty="0" smtClean="0"/>
              <a:t>HCG</a:t>
            </a:r>
            <a:r>
              <a:rPr lang="en-US" b="1" dirty="0" smtClean="0"/>
              <a:t> :  </a:t>
            </a:r>
            <a:r>
              <a:rPr lang="en-US" sz="2600" dirty="0" smtClean="0"/>
              <a:t>comes from </a:t>
            </a:r>
            <a:r>
              <a:rPr lang="en-US" sz="2600" dirty="0" err="1" smtClean="0"/>
              <a:t>SynCytiotrophoblasts</a:t>
            </a:r>
            <a:r>
              <a:rPr lang="en-US" sz="2600" dirty="0" smtClean="0"/>
              <a:t>, elevated in :  </a:t>
            </a:r>
          </a:p>
          <a:p>
            <a:pPr>
              <a:lnSpc>
                <a:spcPct val="200000"/>
              </a:lnSpc>
              <a:buNone/>
            </a:pPr>
            <a:r>
              <a:rPr lang="en-US" sz="2600" dirty="0" smtClean="0"/>
              <a:t>                  - in all </a:t>
            </a:r>
            <a:r>
              <a:rPr lang="en-US" sz="2600" dirty="0" err="1" smtClean="0"/>
              <a:t>Choriocarcinomas</a:t>
            </a:r>
            <a:endParaRPr lang="en-US" sz="2600" dirty="0" smtClean="0"/>
          </a:p>
          <a:p>
            <a:pPr>
              <a:lnSpc>
                <a:spcPct val="200000"/>
              </a:lnSpc>
              <a:buNone/>
            </a:pPr>
            <a:r>
              <a:rPr lang="en-US" sz="2600" dirty="0" smtClean="0"/>
              <a:t>                  - 50% of </a:t>
            </a:r>
            <a:r>
              <a:rPr lang="en-US" sz="2600" dirty="0" err="1" smtClean="0"/>
              <a:t>embryonal</a:t>
            </a:r>
            <a:r>
              <a:rPr lang="en-US" sz="2600" dirty="0" smtClean="0"/>
              <a:t> carcinomas</a:t>
            </a:r>
          </a:p>
          <a:p>
            <a:pPr>
              <a:lnSpc>
                <a:spcPct val="200000"/>
              </a:lnSpc>
              <a:buNone/>
            </a:pPr>
            <a:r>
              <a:rPr lang="en-US" sz="2600" dirty="0" smtClean="0"/>
              <a:t>                  - 5-10% of pure </a:t>
            </a:r>
            <a:r>
              <a:rPr lang="en-US" sz="2600" dirty="0" err="1" smtClean="0"/>
              <a:t>seminomas</a:t>
            </a:r>
            <a:endParaRPr lang="en-US" sz="2600" dirty="0" smtClean="0"/>
          </a:p>
          <a:p>
            <a:pPr>
              <a:lnSpc>
                <a:spcPct val="200000"/>
              </a:lnSpc>
              <a:buNone/>
            </a:pPr>
            <a:r>
              <a:rPr lang="en-US" sz="2600" dirty="0" smtClean="0"/>
              <a:t>    </a:t>
            </a:r>
            <a:r>
              <a:rPr lang="en-US" sz="2600" u="sng" dirty="0" smtClean="0"/>
              <a:t>levels in male </a:t>
            </a:r>
            <a:r>
              <a:rPr lang="en-US" sz="2600" dirty="0" smtClean="0"/>
              <a:t>:  &lt; 1 </a:t>
            </a:r>
            <a:r>
              <a:rPr lang="en-US" sz="2600" dirty="0" err="1" smtClean="0"/>
              <a:t>ng</a:t>
            </a:r>
            <a:r>
              <a:rPr lang="en-US" sz="2600" dirty="0" smtClean="0"/>
              <a:t>/ml ( 10 </a:t>
            </a:r>
            <a:r>
              <a:rPr lang="en-US" sz="2600" dirty="0" err="1" smtClean="0"/>
              <a:t>mIU</a:t>
            </a:r>
            <a:r>
              <a:rPr lang="en-US" sz="2600" dirty="0" smtClean="0"/>
              <a:t>/ml)</a:t>
            </a:r>
          </a:p>
          <a:p>
            <a:pPr>
              <a:lnSpc>
                <a:spcPct val="200000"/>
              </a:lnSpc>
              <a:buNone/>
            </a:pPr>
            <a:r>
              <a:rPr lang="en-US" sz="2600" dirty="0" smtClean="0"/>
              <a:t>    </a:t>
            </a:r>
            <a:r>
              <a:rPr lang="en-US" sz="2600" u="sng" dirty="0" smtClean="0"/>
              <a:t>half life </a:t>
            </a:r>
            <a:r>
              <a:rPr lang="en-US" sz="2600" dirty="0" smtClean="0"/>
              <a:t>:  24 </a:t>
            </a:r>
            <a:r>
              <a:rPr lang="en-US" sz="2600" dirty="0" err="1" smtClean="0"/>
              <a:t>Hr</a:t>
            </a:r>
            <a:r>
              <a:rPr lang="en-US" sz="2600" dirty="0" smtClean="0"/>
              <a:t> ( of beta subunit – 1 </a:t>
            </a:r>
            <a:r>
              <a:rPr lang="en-US" sz="2600" dirty="0" err="1" smtClean="0"/>
              <a:t>Hr</a:t>
            </a:r>
            <a:r>
              <a:rPr lang="en-US" sz="2600" dirty="0" smtClean="0"/>
              <a:t> )</a:t>
            </a:r>
          </a:p>
          <a:p>
            <a:pPr>
              <a:buNone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00066"/>
          </a:xfrm>
        </p:spPr>
        <p:txBody>
          <a:bodyPr>
            <a:noAutofit/>
          </a:bodyPr>
          <a:lstStyle/>
          <a:p>
            <a:r>
              <a:rPr lang="en-US" sz="4000" dirty="0" smtClean="0"/>
              <a:t>Tumor markers 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4" y="1073826"/>
            <a:ext cx="8892480" cy="53075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u="sng" dirty="0" smtClean="0"/>
              <a:t>Alpha – fetoprotein </a:t>
            </a:r>
            <a:r>
              <a:rPr lang="en-US" b="1" dirty="0" smtClean="0"/>
              <a:t>:  </a:t>
            </a:r>
            <a:r>
              <a:rPr lang="en-US" sz="2600" dirty="0" smtClean="0"/>
              <a:t>by Yolk Sac,  it’s presence rules out :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-  Pure Seminoma  &amp;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-  Pure </a:t>
            </a:r>
            <a:r>
              <a:rPr lang="en-US" sz="2600" dirty="0" err="1" smtClean="0"/>
              <a:t>horiocarcinoma</a:t>
            </a:r>
            <a:endParaRPr lang="en-US" sz="2600" dirty="0" smtClean="0"/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           -  Half life(T1/2) : 5-7 days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u="sng" dirty="0" smtClean="0"/>
              <a:t>LDH </a:t>
            </a:r>
            <a:r>
              <a:rPr lang="en-US" sz="2800" b="1" dirty="0" smtClean="0"/>
              <a:t>:   </a:t>
            </a:r>
            <a:r>
              <a:rPr lang="en-US" sz="2600" dirty="0" smtClean="0"/>
              <a:t>marker of bulk of disease,  is used to monitor  :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- Advanced Seminoma 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- Marker Negative NSGCT</a:t>
            </a:r>
          </a:p>
          <a:p>
            <a:pPr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5113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0046\IMG_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669" y="3948714"/>
            <a:ext cx="6359631" cy="2864662"/>
          </a:xfrm>
          <a:prstGeom prst="rect">
            <a:avLst/>
          </a:prstGeom>
          <a:noFill/>
        </p:spPr>
      </p:pic>
      <p:pic>
        <p:nvPicPr>
          <p:cNvPr id="1027" name="Picture 3" descr="C:\0045\IMG_0120.JPG"/>
          <p:cNvPicPr>
            <a:picLocks noChangeAspect="1" noChangeArrowheads="1"/>
          </p:cNvPicPr>
          <p:nvPr/>
        </p:nvPicPr>
        <p:blipFill rotWithShape="1">
          <a:blip r:embed="rId3" cstate="print"/>
          <a:srcRect r="45455" b="18755"/>
          <a:stretch/>
        </p:blipFill>
        <p:spPr bwMode="auto">
          <a:xfrm>
            <a:off x="-9873" y="3964135"/>
            <a:ext cx="2804542" cy="2850250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 rot="2566669">
            <a:off x="1740175" y="4012367"/>
            <a:ext cx="331945" cy="484874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 rot="2566669">
            <a:off x="5173772" y="4152803"/>
            <a:ext cx="353812" cy="51433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326133"/>
            <a:ext cx="8712968" cy="33188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3000" dirty="0" smtClean="0"/>
              <a:t>A 17 </a:t>
            </a:r>
            <a:r>
              <a:rPr lang="en-US" sz="3000" dirty="0" err="1" smtClean="0"/>
              <a:t>yrs</a:t>
            </a:r>
            <a:r>
              <a:rPr lang="en-US" sz="3000" dirty="0" smtClean="0"/>
              <a:t> male presents with heaviness in Rt. Scrotum for 3 months, without a definite h/o testicular trauma. 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3000" dirty="0" smtClean="0"/>
              <a:t>O/E:  painless enlargement of </a:t>
            </a:r>
            <a:r>
              <a:rPr lang="en-US" sz="3000" dirty="0" err="1" smtClean="0"/>
              <a:t>Rt</a:t>
            </a:r>
            <a:r>
              <a:rPr lang="en-US" sz="3000" dirty="0" smtClean="0"/>
              <a:t> testes with a palpable </a:t>
            </a:r>
            <a:r>
              <a:rPr lang="en-US" sz="3000" dirty="0" err="1" smtClean="0"/>
              <a:t>intraabdominal</a:t>
            </a:r>
            <a:r>
              <a:rPr lang="en-US" sz="3000" dirty="0" smtClean="0"/>
              <a:t> mass in </a:t>
            </a:r>
            <a:r>
              <a:rPr lang="en-US" sz="3000" dirty="0" err="1" smtClean="0"/>
              <a:t>paraumblical</a:t>
            </a:r>
            <a:r>
              <a:rPr lang="en-US" sz="3000" dirty="0" smtClean="0"/>
              <a:t> region.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b="1" dirty="0" smtClean="0"/>
              <a:t>What is your clinical Diagnosis ?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39934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Investigations 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xmlns="" val="20202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Investigations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1"/>
          </a:xfrm>
        </p:spPr>
        <p:txBody>
          <a:bodyPr>
            <a:normAutofit/>
          </a:bodyPr>
          <a:lstStyle/>
          <a:p>
            <a:pPr>
              <a:lnSpc>
                <a:spcPct val="220000"/>
              </a:lnSpc>
              <a:buFont typeface="Wingdings" pitchFamily="2" charset="2"/>
              <a:buChar char="§"/>
            </a:pPr>
            <a:r>
              <a:rPr lang="en-US" sz="2800" dirty="0" smtClean="0"/>
              <a:t>USG scrotum : if doubt in </a:t>
            </a:r>
            <a:r>
              <a:rPr lang="en-US" sz="2800" dirty="0" err="1" smtClean="0"/>
              <a:t>Dx</a:t>
            </a:r>
            <a:r>
              <a:rPr lang="en-US" sz="2800" dirty="0" smtClean="0"/>
              <a:t> for confirmation </a:t>
            </a:r>
          </a:p>
          <a:p>
            <a:pPr>
              <a:lnSpc>
                <a:spcPct val="220000"/>
              </a:lnSpc>
              <a:buFont typeface="Wingdings" pitchFamily="2" charset="2"/>
              <a:buChar char="§"/>
            </a:pPr>
            <a:r>
              <a:rPr lang="en-US" sz="2800" dirty="0" smtClean="0"/>
              <a:t>Tumor markers : </a:t>
            </a:r>
            <a:r>
              <a:rPr lang="en-US" sz="2800" dirty="0" err="1" smtClean="0"/>
              <a:t>alfa</a:t>
            </a:r>
            <a:r>
              <a:rPr lang="en-US" sz="2800" dirty="0" smtClean="0"/>
              <a:t> fetoprotein, B- HCG, LDH</a:t>
            </a:r>
          </a:p>
          <a:p>
            <a:pPr>
              <a:lnSpc>
                <a:spcPct val="220000"/>
              </a:lnSpc>
              <a:buFont typeface="Wingdings" pitchFamily="2" charset="2"/>
              <a:buChar char="§"/>
            </a:pPr>
            <a:r>
              <a:rPr lang="en-US" sz="2800" dirty="0" smtClean="0"/>
              <a:t>Chest </a:t>
            </a:r>
            <a:r>
              <a:rPr lang="en-US" sz="2800" dirty="0" err="1" smtClean="0"/>
              <a:t>Xray</a:t>
            </a:r>
            <a:r>
              <a:rPr lang="en-US" sz="2800" dirty="0" smtClean="0"/>
              <a:t> : for metastasis , LFTs</a:t>
            </a:r>
          </a:p>
          <a:p>
            <a:pPr>
              <a:lnSpc>
                <a:spcPct val="220000"/>
              </a:lnSpc>
              <a:buFont typeface="Wingdings" pitchFamily="2" charset="2"/>
              <a:buChar char="§"/>
            </a:pPr>
            <a:r>
              <a:rPr lang="en-US" sz="2800" dirty="0" smtClean="0"/>
              <a:t>CECT scan abdomen for  RP-LNs , if +</a:t>
            </a:r>
            <a:r>
              <a:rPr lang="en-US" sz="2800" dirty="0" err="1" smtClean="0"/>
              <a:t>nt</a:t>
            </a:r>
            <a:r>
              <a:rPr lang="en-US" sz="2800" dirty="0" smtClean="0"/>
              <a:t>  </a:t>
            </a:r>
            <a:r>
              <a:rPr lang="en-US" sz="2800" dirty="0" smtClean="0">
                <a:sym typeface="Wingdings" pitchFamily="2" charset="2"/>
              </a:rPr>
              <a:t> do CT chest also in same sitting</a:t>
            </a:r>
            <a:endParaRPr lang="en-US" sz="2800" dirty="0" smtClean="0"/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Staging 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xmlns="" val="7367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Staging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u="sng" dirty="0" smtClean="0"/>
              <a:t>Clinical</a:t>
            </a:r>
            <a:r>
              <a:rPr lang="en-US" sz="3000" b="1" dirty="0" smtClean="0"/>
              <a:t> : </a:t>
            </a:r>
          </a:p>
          <a:p>
            <a:pPr>
              <a:buNone/>
            </a:pPr>
            <a:r>
              <a:rPr lang="en-US" sz="2400" b="1" i="1" dirty="0" err="1" smtClean="0"/>
              <a:t>Boden</a:t>
            </a:r>
            <a:r>
              <a:rPr lang="en-US" sz="2400" b="1" i="1" dirty="0" smtClean="0"/>
              <a:t> &amp; Gibb</a:t>
            </a:r>
          </a:p>
          <a:p>
            <a:pPr marL="0" indent="0">
              <a:buNone/>
            </a:pPr>
            <a:r>
              <a:rPr lang="en-US" sz="2400" dirty="0" smtClean="0"/>
              <a:t>A(1)- Confined to testes only</a:t>
            </a:r>
          </a:p>
          <a:p>
            <a:pPr marL="0" indent="0">
              <a:buNone/>
            </a:pPr>
            <a:r>
              <a:rPr lang="en-US" sz="2400" dirty="0" smtClean="0"/>
              <a:t>B(2)- Retroperitoneal LNs</a:t>
            </a:r>
          </a:p>
          <a:p>
            <a:pPr marL="0" indent="0">
              <a:buNone/>
            </a:pPr>
            <a:r>
              <a:rPr lang="en-US" sz="2400" dirty="0" smtClean="0"/>
              <a:t>C(3)- </a:t>
            </a:r>
            <a:r>
              <a:rPr lang="en-US" sz="2400" dirty="0" err="1" smtClean="0"/>
              <a:t>Extranodal</a:t>
            </a:r>
            <a:r>
              <a:rPr lang="en-US" sz="2400" dirty="0" smtClean="0"/>
              <a:t> disease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i="1" dirty="0" smtClean="0"/>
              <a:t>Skinner subdivided stage 2 into three subdivisions:</a:t>
            </a:r>
          </a:p>
          <a:p>
            <a:pPr>
              <a:buNone/>
            </a:pPr>
            <a:r>
              <a:rPr lang="en-US" sz="2400" dirty="0" smtClean="0"/>
              <a:t>1 – testes only</a:t>
            </a:r>
          </a:p>
          <a:p>
            <a:pPr>
              <a:buNone/>
            </a:pPr>
            <a:r>
              <a:rPr lang="en-US" sz="2400" dirty="0" smtClean="0"/>
              <a:t>2A- retroperitoneal LNs seen on imaging only</a:t>
            </a:r>
          </a:p>
          <a:p>
            <a:pPr>
              <a:buNone/>
            </a:pPr>
            <a:r>
              <a:rPr lang="en-US" sz="2400" dirty="0" smtClean="0"/>
              <a:t>2B – Palpable LN mass</a:t>
            </a:r>
          </a:p>
          <a:p>
            <a:pPr>
              <a:buNone/>
            </a:pPr>
            <a:r>
              <a:rPr lang="en-US" sz="2400" dirty="0" smtClean="0"/>
              <a:t>3 – </a:t>
            </a:r>
            <a:r>
              <a:rPr lang="en-US" sz="2400" dirty="0" err="1" smtClean="0"/>
              <a:t>supradiaphragmatic</a:t>
            </a:r>
            <a:r>
              <a:rPr lang="en-US" sz="2400" dirty="0" smtClean="0"/>
              <a:t>/</a:t>
            </a:r>
            <a:r>
              <a:rPr lang="en-US" sz="2400" dirty="0" err="1" smtClean="0"/>
              <a:t>medistinal</a:t>
            </a:r>
            <a:r>
              <a:rPr lang="en-US" sz="2400" dirty="0" smtClean="0"/>
              <a:t>/cervical LNs</a:t>
            </a:r>
          </a:p>
          <a:p>
            <a:pPr>
              <a:buNone/>
            </a:pPr>
            <a:r>
              <a:rPr lang="en-US" sz="2400" dirty="0" smtClean="0"/>
              <a:t>4- </a:t>
            </a:r>
            <a:r>
              <a:rPr lang="en-US" sz="2400" dirty="0" err="1" smtClean="0"/>
              <a:t>Viceral</a:t>
            </a:r>
            <a:r>
              <a:rPr lang="en-US" sz="2400" dirty="0" smtClean="0"/>
              <a:t> </a:t>
            </a:r>
            <a:r>
              <a:rPr lang="en-US" sz="2400" dirty="0" err="1" smtClean="0"/>
              <a:t>mets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Staging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00108"/>
            <a:ext cx="8549552" cy="5525236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r>
              <a:rPr lang="en-US" sz="2800" b="1" i="1" u="sng" dirty="0" smtClean="0"/>
              <a:t>AJCC</a:t>
            </a:r>
            <a:r>
              <a:rPr lang="en-US" sz="2800" b="1" i="1" dirty="0" smtClean="0"/>
              <a:t> : </a:t>
            </a:r>
            <a:r>
              <a:rPr lang="en-US" sz="2800" b="1" dirty="0" smtClean="0"/>
              <a:t>TNMS staging </a:t>
            </a:r>
          </a:p>
          <a:p>
            <a:pPr>
              <a:lnSpc>
                <a:spcPct val="170000"/>
              </a:lnSpc>
              <a:buNone/>
            </a:pPr>
            <a:r>
              <a:rPr lang="en-US" sz="2600" i="1" dirty="0" smtClean="0"/>
              <a:t>TNM  +  Risk groups according to TM levels ( </a:t>
            </a:r>
            <a:r>
              <a:rPr lang="en-US" sz="2600" i="1" dirty="0" err="1" smtClean="0"/>
              <a:t>Sx</a:t>
            </a:r>
            <a:r>
              <a:rPr lang="en-US" sz="2600" i="1" dirty="0" smtClean="0"/>
              <a:t>, S0, S1, S2 , S3)</a:t>
            </a:r>
          </a:p>
          <a:p>
            <a:pPr>
              <a:lnSpc>
                <a:spcPct val="170000"/>
              </a:lnSpc>
              <a:buNone/>
            </a:pPr>
            <a:r>
              <a:rPr lang="en-US" b="1" i="1" u="sng" dirty="0" smtClean="0"/>
              <a:t>IGCC risk groups </a:t>
            </a:r>
            <a:r>
              <a:rPr lang="en-US" sz="2400" b="1" i="1" dirty="0" smtClean="0"/>
              <a:t>:  </a:t>
            </a:r>
            <a:r>
              <a:rPr lang="en-US" sz="2600" i="1" dirty="0" smtClean="0"/>
              <a:t>based on 1) TM </a:t>
            </a:r>
            <a:r>
              <a:rPr lang="en-US" sz="2600" i="1" dirty="0"/>
              <a:t> </a:t>
            </a:r>
            <a:r>
              <a:rPr lang="en-US" sz="2600" i="1" dirty="0" smtClean="0"/>
              <a:t>2) testicular / retroperitoneal </a:t>
            </a:r>
            <a:r>
              <a:rPr lang="en-US" sz="2600" i="1" dirty="0" err="1" smtClean="0"/>
              <a:t>vs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Mediatinal</a:t>
            </a:r>
            <a:r>
              <a:rPr lang="en-US" sz="2600" i="1" dirty="0" smtClean="0"/>
              <a:t> primary 3) </a:t>
            </a:r>
            <a:r>
              <a:rPr lang="en-US" sz="2600" i="1" dirty="0" err="1" smtClean="0"/>
              <a:t>Nonpulmonary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viceral</a:t>
            </a:r>
            <a:r>
              <a:rPr lang="en-US" sz="2600" i="1" dirty="0" smtClean="0"/>
              <a:t> Mets : </a:t>
            </a:r>
          </a:p>
          <a:p>
            <a:pPr>
              <a:lnSpc>
                <a:spcPct val="170000"/>
              </a:lnSpc>
              <a:buNone/>
            </a:pPr>
            <a:r>
              <a:rPr lang="en-US" sz="2400" b="1" i="1" dirty="0" smtClean="0"/>
              <a:t>      </a:t>
            </a:r>
            <a:r>
              <a:rPr lang="en-US" sz="2600" b="1" i="1" dirty="0" smtClean="0"/>
              <a:t>Seminoma </a:t>
            </a:r>
            <a:r>
              <a:rPr lang="en-US" sz="2600" i="1" dirty="0" smtClean="0"/>
              <a:t>– </a:t>
            </a:r>
            <a:r>
              <a:rPr lang="en-US" sz="2600" i="1" u="sng" dirty="0" smtClean="0"/>
              <a:t>good</a:t>
            </a:r>
            <a:r>
              <a:rPr lang="en-US" sz="2600" i="1" dirty="0" smtClean="0"/>
              <a:t> and </a:t>
            </a:r>
            <a:r>
              <a:rPr lang="en-US" sz="2600" i="1" u="sng" dirty="0" smtClean="0"/>
              <a:t>intermediate</a:t>
            </a:r>
            <a:r>
              <a:rPr lang="en-US" sz="2600" i="1" dirty="0" smtClean="0"/>
              <a:t> risk groups only</a:t>
            </a:r>
          </a:p>
          <a:p>
            <a:pPr>
              <a:lnSpc>
                <a:spcPct val="170000"/>
              </a:lnSpc>
              <a:buNone/>
            </a:pPr>
            <a:r>
              <a:rPr lang="en-US" sz="2600" i="1" dirty="0" smtClean="0"/>
              <a:t>      </a:t>
            </a:r>
            <a:r>
              <a:rPr lang="en-US" sz="2600" b="1" i="1" dirty="0" smtClean="0"/>
              <a:t>NSGCT</a:t>
            </a:r>
            <a:r>
              <a:rPr lang="en-US" sz="2600" i="1" dirty="0" smtClean="0"/>
              <a:t> – </a:t>
            </a:r>
            <a:r>
              <a:rPr lang="en-US" sz="2600" i="1" u="sng" dirty="0" smtClean="0"/>
              <a:t>good</a:t>
            </a:r>
            <a:r>
              <a:rPr lang="en-US" sz="2600" i="1" dirty="0" smtClean="0"/>
              <a:t> , </a:t>
            </a:r>
            <a:r>
              <a:rPr lang="en-US" sz="2600" i="1" u="sng" dirty="0" smtClean="0"/>
              <a:t>Intermediate</a:t>
            </a:r>
            <a:r>
              <a:rPr lang="en-US" sz="2600" i="1" dirty="0" smtClean="0"/>
              <a:t> and </a:t>
            </a:r>
            <a:r>
              <a:rPr lang="en-US" sz="2600" i="1" u="sng" dirty="0" smtClean="0"/>
              <a:t>poor</a:t>
            </a:r>
            <a:r>
              <a:rPr lang="en-US" sz="2600" i="1" dirty="0" smtClean="0"/>
              <a:t> Risk groups</a:t>
            </a:r>
          </a:p>
          <a:p>
            <a:pPr>
              <a:buNone/>
            </a:pP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xmlns="" val="26461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17" y="122065"/>
            <a:ext cx="8829383" cy="658353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641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17" y="476672"/>
            <a:ext cx="8791115" cy="593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42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grouping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8803042"/>
              </p:ext>
            </p:extLst>
          </p:nvPr>
        </p:nvGraphicFramePr>
        <p:xfrm>
          <a:off x="116904" y="1484784"/>
          <a:ext cx="8991600" cy="44497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98320"/>
                <a:gridCol w="1798320"/>
                <a:gridCol w="1798320"/>
                <a:gridCol w="1798320"/>
                <a:gridCol w="1798320"/>
              </a:tblGrid>
              <a:tr h="44497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IN" dirty="0"/>
                    </a:p>
                  </a:txBody>
                  <a:tcPr/>
                </a:tc>
              </a:tr>
              <a:tr h="444976">
                <a:tc>
                  <a:txBody>
                    <a:bodyPr/>
                    <a:lstStyle/>
                    <a:p>
                      <a:r>
                        <a:rPr lang="en-US" dirty="0" smtClean="0"/>
                        <a:t>Stage 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pTis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S0</a:t>
                      </a:r>
                      <a:endParaRPr lang="en-IN" dirty="0"/>
                    </a:p>
                  </a:txBody>
                  <a:tcPr/>
                </a:tc>
              </a:tr>
              <a:tr h="444976"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  <a:r>
                        <a:rPr lang="en-US" baseline="0" dirty="0" smtClean="0"/>
                        <a:t> 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T1-4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S0</a:t>
                      </a:r>
                      <a:endParaRPr lang="en-IN" dirty="0"/>
                    </a:p>
                  </a:txBody>
                  <a:tcPr/>
                </a:tc>
              </a:tr>
              <a:tr h="444976">
                <a:tc>
                  <a:txBody>
                    <a:bodyPr/>
                    <a:lstStyle/>
                    <a:p>
                      <a:r>
                        <a:rPr lang="en-US" dirty="0" smtClean="0"/>
                        <a:t>Stage 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S1-3</a:t>
                      </a:r>
                      <a:endParaRPr lang="en-IN" dirty="0"/>
                    </a:p>
                  </a:txBody>
                  <a:tcPr/>
                </a:tc>
              </a:tr>
              <a:tr h="444976"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  <a:r>
                        <a:rPr lang="en-US" baseline="0" dirty="0" smtClean="0"/>
                        <a:t> 2a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S0-1</a:t>
                      </a:r>
                      <a:endParaRPr lang="en-IN" dirty="0"/>
                    </a:p>
                  </a:txBody>
                  <a:tcPr/>
                </a:tc>
              </a:tr>
              <a:tr h="444976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2b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S0-1</a:t>
                      </a:r>
                      <a:endParaRPr lang="en-IN" dirty="0"/>
                    </a:p>
                  </a:txBody>
                  <a:tcPr/>
                </a:tc>
              </a:tr>
              <a:tr h="444976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2c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S0-1</a:t>
                      </a:r>
                      <a:endParaRPr lang="en-IN" dirty="0"/>
                    </a:p>
                  </a:txBody>
                  <a:tcPr/>
                </a:tc>
              </a:tr>
              <a:tr h="444976">
                <a:tc>
                  <a:txBody>
                    <a:bodyPr/>
                    <a:lstStyle/>
                    <a:p>
                      <a:r>
                        <a:rPr lang="en-US" dirty="0" smtClean="0"/>
                        <a:t>Stage  3a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S0-1</a:t>
                      </a:r>
                      <a:endParaRPr lang="en-IN" dirty="0"/>
                    </a:p>
                  </a:txBody>
                  <a:tcPr/>
                </a:tc>
              </a:tr>
              <a:tr h="444976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3b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Any N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S2</a:t>
                      </a:r>
                      <a:endParaRPr lang="en-IN" dirty="0"/>
                    </a:p>
                  </a:txBody>
                  <a:tcPr/>
                </a:tc>
              </a:tr>
              <a:tr h="444976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3c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Any N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S3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84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60000"/>
              </a:lnSpc>
            </a:pPr>
            <a:r>
              <a:rPr lang="en-IN" dirty="0"/>
              <a:t>S</a:t>
            </a:r>
            <a:r>
              <a:rPr lang="en-IN" dirty="0" smtClean="0"/>
              <a:t>ubdivides stage I disease into stages </a:t>
            </a:r>
            <a:r>
              <a:rPr lang="en-IN" dirty="0" err="1" smtClean="0"/>
              <a:t>Ia</a:t>
            </a:r>
            <a:r>
              <a:rPr lang="en-IN" dirty="0" smtClean="0"/>
              <a:t> and </a:t>
            </a:r>
            <a:r>
              <a:rPr lang="en-IN" dirty="0" err="1" smtClean="0"/>
              <a:t>Ib</a:t>
            </a:r>
            <a:r>
              <a:rPr lang="en-IN" dirty="0" smtClean="0"/>
              <a:t> depending on the T stage, as well as into stage Is according to serum </a:t>
            </a:r>
            <a:r>
              <a:rPr lang="en-IN" dirty="0" err="1" smtClean="0"/>
              <a:t>tumor</a:t>
            </a:r>
            <a:r>
              <a:rPr lang="en-IN" dirty="0" smtClean="0"/>
              <a:t> marker levels.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en-IN" dirty="0" smtClean="0"/>
          </a:p>
          <a:p>
            <a:pPr algn="just">
              <a:lnSpc>
                <a:spcPct val="160000"/>
              </a:lnSpc>
            </a:pPr>
            <a:r>
              <a:rPr lang="en-IN" dirty="0"/>
              <a:t>Stage II is subdivided into stages </a:t>
            </a:r>
            <a:r>
              <a:rPr lang="en-IN" dirty="0" err="1"/>
              <a:t>IIa</a:t>
            </a:r>
            <a:r>
              <a:rPr lang="en-IN" dirty="0"/>
              <a:t>, </a:t>
            </a:r>
            <a:r>
              <a:rPr lang="en-IN" dirty="0" err="1"/>
              <a:t>IIb</a:t>
            </a:r>
            <a:r>
              <a:rPr lang="en-IN" dirty="0"/>
              <a:t>, and </a:t>
            </a:r>
            <a:r>
              <a:rPr lang="en-IN" dirty="0" err="1"/>
              <a:t>IIc</a:t>
            </a:r>
            <a:r>
              <a:rPr lang="en-IN" dirty="0"/>
              <a:t> depending on volume of retroperitoneal lymph node involvement</a:t>
            </a:r>
            <a:r>
              <a:rPr lang="en-IN" dirty="0" smtClean="0"/>
              <a:t>. </a:t>
            </a: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2915816" y="116632"/>
            <a:ext cx="4464496" cy="87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IN" sz="3600" dirty="0"/>
              <a:t>AJCC TNMS</a:t>
            </a:r>
          </a:p>
        </p:txBody>
      </p:sp>
    </p:spTree>
    <p:extLst>
      <p:ext uri="{BB962C8B-B14F-4D97-AF65-F5344CB8AC3E}">
        <p14:creationId xmlns:p14="http://schemas.microsoft.com/office/powerpoint/2010/main" xmlns="" val="33255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312368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IN" sz="2800" dirty="0" smtClean="0"/>
              <a:t>Stage </a:t>
            </a:r>
            <a:r>
              <a:rPr lang="en-IN" sz="2800" dirty="0"/>
              <a:t>III is subdivided into stages </a:t>
            </a:r>
            <a:r>
              <a:rPr lang="en-IN" sz="2800" dirty="0" err="1"/>
              <a:t>IIIa</a:t>
            </a:r>
            <a:r>
              <a:rPr lang="en-IN" sz="2800" dirty="0"/>
              <a:t>, </a:t>
            </a:r>
            <a:r>
              <a:rPr lang="en-IN" sz="2800" dirty="0" err="1"/>
              <a:t>IIIb</a:t>
            </a:r>
            <a:r>
              <a:rPr lang="en-IN" sz="2800" dirty="0"/>
              <a:t>, and </a:t>
            </a:r>
            <a:r>
              <a:rPr lang="en-IN" sz="2800" dirty="0" err="1"/>
              <a:t>IIIc</a:t>
            </a:r>
            <a:r>
              <a:rPr lang="en-IN" sz="2800" dirty="0"/>
              <a:t> according to the degree of metastatic involvement and serum </a:t>
            </a:r>
            <a:r>
              <a:rPr lang="en-IN" sz="2800" dirty="0" err="1"/>
              <a:t>tumor</a:t>
            </a:r>
            <a:r>
              <a:rPr lang="en-IN" sz="2800" dirty="0"/>
              <a:t> marker </a:t>
            </a:r>
            <a:r>
              <a:rPr lang="en-IN" sz="2800" dirty="0" smtClean="0"/>
              <a:t>levels.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34062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</a:t>
            </a:r>
            <a:r>
              <a:rPr lang="en-US" sz="3600" dirty="0" smtClean="0"/>
              <a:t>ainless solid testicular swelling in male</a:t>
            </a:r>
            <a:endParaRPr lang="en-IN" sz="3600" dirty="0"/>
          </a:p>
        </p:txBody>
      </p:sp>
      <p:sp>
        <p:nvSpPr>
          <p:cNvPr id="4" name="Rectangle 3"/>
          <p:cNvSpPr/>
          <p:nvPr/>
        </p:nvSpPr>
        <p:spPr>
          <a:xfrm>
            <a:off x="323528" y="1571612"/>
            <a:ext cx="882047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 Is testicular tumor unless proven otherwise.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 Between 15 -34 yrs age most common.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/>
              <a:t> </a:t>
            </a:r>
            <a:r>
              <a:rPr lang="en-US" sz="2600" dirty="0" smtClean="0"/>
              <a:t>Increased risk in undescended testes.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/>
              <a:t> </a:t>
            </a:r>
            <a:r>
              <a:rPr lang="en-US" sz="2600" dirty="0" smtClean="0"/>
              <a:t>May have secondary hydrocele : lax &amp; -</a:t>
            </a:r>
            <a:r>
              <a:rPr lang="en-US" sz="2600" dirty="0" err="1" smtClean="0"/>
              <a:t>ve</a:t>
            </a:r>
            <a:r>
              <a:rPr lang="en-US" sz="2600" dirty="0" smtClean="0"/>
              <a:t> </a:t>
            </a:r>
            <a:r>
              <a:rPr lang="en-US" sz="2600" dirty="0" err="1" smtClean="0"/>
              <a:t>transillumination</a:t>
            </a:r>
            <a:endParaRPr lang="en-US" sz="2600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 Examine : abdomen and  </a:t>
            </a:r>
            <a:r>
              <a:rPr lang="en-US" sz="2600" dirty="0" err="1" smtClean="0"/>
              <a:t>supraclvicular</a:t>
            </a:r>
            <a:r>
              <a:rPr lang="en-US" sz="2600" dirty="0" smtClean="0"/>
              <a:t> LN, lung/liver/bones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/>
              <a:t> </a:t>
            </a:r>
            <a:r>
              <a:rPr lang="en-US" sz="2600" dirty="0" err="1" smtClean="0"/>
              <a:t>DDx</a:t>
            </a:r>
            <a:r>
              <a:rPr lang="en-US" sz="2600" dirty="0" smtClean="0"/>
              <a:t> : calcified hydrocele / </a:t>
            </a:r>
            <a:r>
              <a:rPr lang="en-US" sz="2600" dirty="0" err="1"/>
              <a:t>organised</a:t>
            </a:r>
            <a:r>
              <a:rPr lang="en-US" sz="2600" dirty="0"/>
              <a:t> </a:t>
            </a:r>
            <a:r>
              <a:rPr lang="en-US" sz="2600" dirty="0" err="1"/>
              <a:t>hematocele</a:t>
            </a:r>
            <a:endParaRPr lang="en-US" sz="260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IN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229600" cy="1143000"/>
          </a:xfrm>
        </p:spPr>
        <p:txBody>
          <a:bodyPr/>
          <a:lstStyle/>
          <a:p>
            <a:r>
              <a:rPr lang="en-US" dirty="0" smtClean="0"/>
              <a:t>Treatment of Testicular Tumor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242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Multimodal approach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Surgery</a:t>
            </a:r>
          </a:p>
          <a:p>
            <a:r>
              <a:rPr lang="en-US" dirty="0" smtClean="0"/>
              <a:t>Chemotherapy</a:t>
            </a:r>
          </a:p>
          <a:p>
            <a:r>
              <a:rPr lang="en-US" dirty="0" smtClean="0"/>
              <a:t>Radiotherapy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9597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Initial Management in all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7606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800" dirty="0" smtClean="0"/>
              <a:t>Don’t  do  FNAC  /  don’t give incision on scrotum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800" b="1" dirty="0" smtClean="0"/>
              <a:t>High </a:t>
            </a:r>
            <a:r>
              <a:rPr lang="en-US" sz="2800" b="1" dirty="0"/>
              <a:t>inguinal </a:t>
            </a:r>
            <a:r>
              <a:rPr lang="en-US" sz="2800" b="1" dirty="0" err="1"/>
              <a:t>ochiectomy</a:t>
            </a:r>
            <a:r>
              <a:rPr lang="en-US" sz="2800" b="1" dirty="0"/>
              <a:t> </a:t>
            </a:r>
            <a:r>
              <a:rPr lang="en-US" sz="2800" dirty="0" smtClean="0"/>
              <a:t>(</a:t>
            </a:r>
            <a:r>
              <a:rPr lang="en-US" sz="2800" dirty="0"/>
              <a:t>Radical orchiectomy </a:t>
            </a:r>
            <a:r>
              <a:rPr lang="en-US" sz="2800" dirty="0" smtClean="0"/>
              <a:t>)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pPr>
              <a:lnSpc>
                <a:spcPct val="200000"/>
              </a:lnSpc>
              <a:buNone/>
            </a:pPr>
            <a:r>
              <a:rPr lang="en-US" sz="2800" dirty="0"/>
              <a:t>          - to avoid local tissue violation</a:t>
            </a:r>
          </a:p>
          <a:p>
            <a:pPr>
              <a:lnSpc>
                <a:spcPct val="200000"/>
              </a:lnSpc>
              <a:buNone/>
            </a:pPr>
            <a:r>
              <a:rPr lang="en-US" sz="2800" dirty="0"/>
              <a:t>          </a:t>
            </a:r>
            <a:r>
              <a:rPr lang="en-US" sz="2800" dirty="0" smtClean="0"/>
              <a:t>- </a:t>
            </a:r>
            <a:r>
              <a:rPr lang="en-US" sz="2800" dirty="0"/>
              <a:t>to get </a:t>
            </a:r>
            <a:r>
              <a:rPr lang="en-US" sz="2800" dirty="0" smtClean="0"/>
              <a:t>the </a:t>
            </a:r>
            <a:r>
              <a:rPr lang="en-US" sz="2800" dirty="0"/>
              <a:t>most proximal </a:t>
            </a:r>
            <a:r>
              <a:rPr lang="en-US" sz="2800" dirty="0" err="1"/>
              <a:t>lymphatics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0047\IMG_0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9" y="-2283"/>
            <a:ext cx="4240187" cy="2177394"/>
          </a:xfrm>
          <a:prstGeom prst="rect">
            <a:avLst/>
          </a:prstGeom>
          <a:noFill/>
        </p:spPr>
      </p:pic>
      <p:pic>
        <p:nvPicPr>
          <p:cNvPr id="9" name="Picture 2" descr="C:\0050\IMG_0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348880"/>
            <a:ext cx="4283968" cy="2077119"/>
          </a:xfrm>
          <a:prstGeom prst="rect">
            <a:avLst/>
          </a:prstGeom>
          <a:noFill/>
        </p:spPr>
      </p:pic>
      <p:pic>
        <p:nvPicPr>
          <p:cNvPr id="10" name="Picture 4" descr="C:\0049\IMG_0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-11783"/>
            <a:ext cx="3491880" cy="2229382"/>
          </a:xfrm>
          <a:prstGeom prst="rect">
            <a:avLst/>
          </a:prstGeom>
          <a:noFill/>
        </p:spPr>
      </p:pic>
      <p:pic>
        <p:nvPicPr>
          <p:cNvPr id="11" name="Picture 6" descr="C:\0055\IMG_01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336304"/>
            <a:ext cx="3995936" cy="2089695"/>
          </a:xfrm>
          <a:prstGeom prst="rect">
            <a:avLst/>
          </a:prstGeom>
          <a:noFill/>
        </p:spPr>
      </p:pic>
      <p:pic>
        <p:nvPicPr>
          <p:cNvPr id="12" name="Picture 7" descr="C:\0056\IMG_0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4511815"/>
            <a:ext cx="3500430" cy="2357817"/>
          </a:xfrm>
          <a:prstGeom prst="rect">
            <a:avLst/>
          </a:prstGeom>
          <a:noFill/>
        </p:spPr>
      </p:pic>
      <p:pic>
        <p:nvPicPr>
          <p:cNvPr id="13" name="Picture 6" descr="C:\0061\IMG_01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586700"/>
            <a:ext cx="3707904" cy="2271300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4644008" y="908720"/>
            <a:ext cx="504056" cy="432048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ight Arrow 14"/>
          <p:cNvSpPr/>
          <p:nvPr/>
        </p:nvSpPr>
        <p:spPr>
          <a:xfrm>
            <a:off x="4411588" y="5506326"/>
            <a:ext cx="504056" cy="432048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ight Arrow 15"/>
          <p:cNvSpPr/>
          <p:nvPr/>
        </p:nvSpPr>
        <p:spPr>
          <a:xfrm>
            <a:off x="4434644" y="3165127"/>
            <a:ext cx="504056" cy="432048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0065\IMG_0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294" y="392548"/>
            <a:ext cx="4744802" cy="2748420"/>
          </a:xfrm>
          <a:prstGeom prst="rect">
            <a:avLst/>
          </a:prstGeom>
          <a:noFill/>
        </p:spPr>
      </p:pic>
      <p:pic>
        <p:nvPicPr>
          <p:cNvPr id="7" name="Picture 4" descr="C:\0066\IMG_0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19796"/>
            <a:ext cx="2836438" cy="2749164"/>
          </a:xfrm>
          <a:prstGeom prst="rect">
            <a:avLst/>
          </a:prstGeom>
          <a:noFill/>
        </p:spPr>
      </p:pic>
      <p:pic>
        <p:nvPicPr>
          <p:cNvPr id="9" name="Picture 4" descr="C:\0065\IMG_0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8647" y="3711210"/>
            <a:ext cx="3149537" cy="2238070"/>
          </a:xfrm>
          <a:prstGeom prst="rect">
            <a:avLst/>
          </a:prstGeom>
          <a:noFill/>
        </p:spPr>
      </p:pic>
      <p:pic>
        <p:nvPicPr>
          <p:cNvPr id="10" name="Picture 5" descr="C:\0065\IMG_0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618418"/>
            <a:ext cx="2915816" cy="2330862"/>
          </a:xfrm>
          <a:prstGeom prst="rect">
            <a:avLst/>
          </a:prstGeom>
          <a:noFill/>
        </p:spPr>
      </p:pic>
      <p:pic>
        <p:nvPicPr>
          <p:cNvPr id="11" name="Picture 3" descr="C:\0066\IMG_01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2646" y="3953664"/>
            <a:ext cx="2763850" cy="185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571504"/>
          </a:xfrm>
        </p:spPr>
        <p:txBody>
          <a:bodyPr>
            <a:noAutofit/>
          </a:bodyPr>
          <a:lstStyle/>
          <a:p>
            <a:r>
              <a:rPr lang="en-US" sz="3200" dirty="0" smtClean="0"/>
              <a:t>Role of Radical Orchiectomy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90" y="857232"/>
            <a:ext cx="8678198" cy="55007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1" i="1" u="sng" dirty="0" smtClean="0"/>
              <a:t>Diagnostic </a:t>
            </a:r>
            <a:r>
              <a:rPr lang="en-US" sz="2600" b="1" i="1" dirty="0" smtClean="0"/>
              <a:t>:   </a:t>
            </a:r>
            <a:r>
              <a:rPr lang="en-US" sz="2600" dirty="0" smtClean="0"/>
              <a:t>Histology &amp; Local Staging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i="1" u="sng" dirty="0" smtClean="0"/>
              <a:t>Therapeutic</a:t>
            </a:r>
            <a:r>
              <a:rPr lang="en-US" sz="2600" b="1" i="1" dirty="0" smtClean="0"/>
              <a:t> :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Decreasing the tumor burden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A sufficient treatment ( curative ) in :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      - CIS 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- </a:t>
            </a:r>
            <a:r>
              <a:rPr lang="en-US" sz="2600" dirty="0" err="1" smtClean="0"/>
              <a:t>Spermatocytic</a:t>
            </a:r>
            <a:r>
              <a:rPr lang="en-US" sz="2600" dirty="0" smtClean="0"/>
              <a:t> seminoma 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      - Typical seminoma – if low risk </a:t>
            </a:r>
            <a:r>
              <a:rPr lang="en-US" sz="2600" dirty="0"/>
              <a:t>&amp; stage 1 ( </a:t>
            </a:r>
            <a:r>
              <a:rPr lang="en-US" sz="2600" dirty="0" smtClean="0"/>
              <a:t>smaller tumor,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no vascular &amp;  </a:t>
            </a:r>
            <a:r>
              <a:rPr lang="en-US" sz="2600" dirty="0"/>
              <a:t>rete testis </a:t>
            </a:r>
            <a:r>
              <a:rPr lang="en-US" sz="2600" dirty="0" smtClean="0"/>
              <a:t>invasion ) with close surveillance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                          </a:t>
            </a:r>
            <a:endParaRPr lang="en-IN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Principals of LN management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3264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en-US" sz="2600" u="sng" dirty="0" smtClean="0"/>
              <a:t>Seminoma</a:t>
            </a:r>
            <a:r>
              <a:rPr lang="en-US" sz="2600" dirty="0" smtClean="0"/>
              <a:t> :  early stages can respond to RT-  highly radiosensitive tumor , Late stage – Chemotherapy </a:t>
            </a:r>
          </a:p>
          <a:p>
            <a:pPr>
              <a:lnSpc>
                <a:spcPct val="170000"/>
              </a:lnSpc>
              <a:buNone/>
            </a:pPr>
            <a:r>
              <a:rPr lang="en-US" sz="2600" u="sng" dirty="0" smtClean="0"/>
              <a:t>NSGCT</a:t>
            </a:r>
            <a:r>
              <a:rPr lang="en-US" sz="2600" dirty="0" smtClean="0"/>
              <a:t> : surgery ( RPLND) in early stage, in late stage chemotherapy is mainstay of </a:t>
            </a:r>
            <a:r>
              <a:rPr lang="en-US" sz="2600" dirty="0" err="1" smtClean="0"/>
              <a:t>Tt</a:t>
            </a:r>
            <a:r>
              <a:rPr lang="en-US" sz="2600" dirty="0" smtClean="0"/>
              <a:t> – monitor by imaging and tumor markers</a:t>
            </a:r>
          </a:p>
          <a:p>
            <a:pPr>
              <a:lnSpc>
                <a:spcPct val="170000"/>
              </a:lnSpc>
              <a:buNone/>
            </a:pPr>
            <a:r>
              <a:rPr lang="en-US" sz="2600" u="sng" dirty="0" err="1" smtClean="0"/>
              <a:t>Postchemotherapy</a:t>
            </a:r>
            <a:r>
              <a:rPr lang="en-US" sz="2600" u="sng" dirty="0" smtClean="0"/>
              <a:t> residual LNs</a:t>
            </a:r>
            <a:r>
              <a:rPr lang="en-US" sz="2600" dirty="0" smtClean="0"/>
              <a:t> : </a:t>
            </a:r>
            <a:endParaRPr lang="en-US" sz="2600" dirty="0" smtClean="0">
              <a:sym typeface="Wingdings" pitchFamily="2" charset="2"/>
            </a:endParaRPr>
          </a:p>
          <a:p>
            <a:pPr>
              <a:lnSpc>
                <a:spcPct val="170000"/>
              </a:lnSpc>
              <a:buNone/>
            </a:pPr>
            <a:r>
              <a:rPr lang="en-US" sz="2600" dirty="0" smtClean="0">
                <a:sym typeface="Wingdings" pitchFamily="2" charset="2"/>
              </a:rPr>
              <a:t> NSGCT – RPLND, </a:t>
            </a:r>
          </a:p>
          <a:p>
            <a:pPr>
              <a:lnSpc>
                <a:spcPct val="170000"/>
              </a:lnSpc>
              <a:buNone/>
            </a:pP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smtClean="0">
                <a:sym typeface="Wingdings" pitchFamily="2" charset="2"/>
              </a:rPr>
              <a:t>Seminoma - if &lt;3cm and no hot spot on PET – can observe  </a:t>
            </a:r>
            <a:r>
              <a:rPr lang="en-US" sz="2600" dirty="0" smtClean="0"/>
              <a:t> </a:t>
            </a:r>
          </a:p>
          <a:p>
            <a:pPr>
              <a:lnSpc>
                <a:spcPct val="170000"/>
              </a:lnSpc>
            </a:pP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xmlns="" val="1246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Seminoma:  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Stage 1 </a:t>
            </a:r>
            <a:r>
              <a:rPr lang="en-US" dirty="0" err="1" smtClean="0"/>
              <a:t>seminoma</a:t>
            </a:r>
            <a:r>
              <a:rPr lang="en-US" dirty="0" smtClean="0"/>
              <a:t> (T1-3, N0, M0, S0)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Spermatocytic</a:t>
            </a:r>
            <a:r>
              <a:rPr lang="en-US" dirty="0" smtClean="0"/>
              <a:t>	                 Typical/ Anaplastic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No adjuvant therapy                 </a:t>
            </a:r>
          </a:p>
          <a:p>
            <a:pPr>
              <a:buNone/>
            </a:pPr>
            <a:r>
              <a:rPr lang="en-US" dirty="0" smtClean="0"/>
              <a:t>				          Surveillance- no risk factors</a:t>
            </a:r>
          </a:p>
          <a:p>
            <a:pPr>
              <a:buNone/>
            </a:pPr>
            <a:r>
              <a:rPr lang="en-US" dirty="0" smtClean="0"/>
              <a:t>					Radiation- low dose 						abdominal and pelvic</a:t>
            </a:r>
          </a:p>
          <a:p>
            <a:pPr>
              <a:buNone/>
            </a:pPr>
            <a:r>
              <a:rPr lang="en-US" dirty="0" smtClean="0"/>
              <a:t>					Chemotherapy- </a:t>
            </a:r>
            <a:r>
              <a:rPr lang="en-US" dirty="0" err="1" smtClean="0"/>
              <a:t>Carboplatin</a:t>
            </a:r>
            <a:endParaRPr lang="en-US" dirty="0" smtClean="0"/>
          </a:p>
        </p:txBody>
      </p:sp>
      <p:sp>
        <p:nvSpPr>
          <p:cNvPr id="4" name="Right Brace 3"/>
          <p:cNvSpPr/>
          <p:nvPr/>
        </p:nvSpPr>
        <p:spPr>
          <a:xfrm rot="16200000">
            <a:off x="3665982" y="100980"/>
            <a:ext cx="609600" cy="3886200"/>
          </a:xfrm>
          <a:prstGeom prst="rightBrace">
            <a:avLst>
              <a:gd name="adj1" fmla="val 8333"/>
              <a:gd name="adj2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652120" y="3068960"/>
            <a:ext cx="725016" cy="1512168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1714500" y="3105150"/>
            <a:ext cx="625252" cy="971922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949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Risk factors in stage 1 seminoma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3013795"/>
          </a:xfrm>
        </p:spPr>
        <p:txBody>
          <a:bodyPr>
            <a:normAutofit/>
          </a:bodyPr>
          <a:lstStyle/>
          <a:p>
            <a:r>
              <a:rPr lang="en-US" dirty="0" smtClean="0"/>
              <a:t>Primary tumor &gt; 6 cm</a:t>
            </a:r>
          </a:p>
          <a:p>
            <a:r>
              <a:rPr lang="en-US" dirty="0" smtClean="0"/>
              <a:t>Vascular or lymphatic invasion</a:t>
            </a:r>
          </a:p>
          <a:p>
            <a:r>
              <a:rPr lang="en-US" dirty="0" smtClean="0"/>
              <a:t>Rete testis invasion</a:t>
            </a:r>
          </a:p>
          <a:p>
            <a:r>
              <a:rPr lang="en-US" dirty="0" smtClean="0"/>
              <a:t>Anaplastic type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507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2a, 2b (T1-3 N1-2, M0)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Radiation - abdominal and pelvic.</a:t>
            </a:r>
          </a:p>
          <a:p>
            <a:pPr>
              <a:lnSpc>
                <a:spcPct val="150000"/>
              </a:lnSpc>
              <a:buNone/>
            </a:pPr>
            <a:r>
              <a:rPr lang="en-IN" dirty="0" smtClean="0"/>
              <a:t>	(</a:t>
            </a:r>
            <a:r>
              <a:rPr lang="en-IN" dirty="0" err="1" smtClean="0"/>
              <a:t>ipsilateral</a:t>
            </a:r>
            <a:r>
              <a:rPr lang="en-IN" dirty="0" smtClean="0"/>
              <a:t> external iliac, bilateral common iliac, the </a:t>
            </a:r>
            <a:r>
              <a:rPr lang="en-IN" dirty="0" err="1" smtClean="0"/>
              <a:t>paracaval</a:t>
            </a:r>
            <a:r>
              <a:rPr lang="en-IN" dirty="0" smtClean="0"/>
              <a:t>, </a:t>
            </a:r>
            <a:r>
              <a:rPr lang="en-IN" dirty="0" err="1" smtClean="0"/>
              <a:t>para</a:t>
            </a:r>
            <a:r>
              <a:rPr lang="en-IN" dirty="0" smtClean="0"/>
              <a:t>-aortic nodes including the cisterna </a:t>
            </a:r>
            <a:r>
              <a:rPr lang="en-IN" dirty="0" err="1" smtClean="0"/>
              <a:t>chyli</a:t>
            </a:r>
            <a:r>
              <a:rPr lang="en-IN" dirty="0" smtClean="0"/>
              <a:t>) – Dog Leg RT field</a:t>
            </a:r>
          </a:p>
          <a:p>
            <a:pPr>
              <a:lnSpc>
                <a:spcPct val="150000"/>
              </a:lnSpc>
            </a:pPr>
            <a:r>
              <a:rPr lang="en-IN" b="1" dirty="0" smtClean="0"/>
              <a:t>150 </a:t>
            </a:r>
            <a:r>
              <a:rPr lang="en-IN" b="1" dirty="0" err="1" smtClean="0"/>
              <a:t>cGy</a:t>
            </a:r>
            <a:r>
              <a:rPr lang="en-IN" b="1" dirty="0" smtClean="0"/>
              <a:t>/day, 5 days per week.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091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Clinical presentation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784976" cy="4968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Age 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 smtClean="0"/>
              <a:t>       </a:t>
            </a:r>
            <a:r>
              <a:rPr lang="en-US" sz="2400" dirty="0" smtClean="0"/>
              <a:t>- most common solid tumor in young men b/w 20 -35 years age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       - smaller peak  in men &gt; 60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Painless testicular enlargement, Heaviness/dull ache in  few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History of testicular trauma – purely incidental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err="1" smtClean="0"/>
              <a:t>Gynaecomastia</a:t>
            </a:r>
            <a:r>
              <a:rPr lang="en-US" sz="2600" dirty="0" smtClean="0"/>
              <a:t> :  in </a:t>
            </a:r>
            <a:r>
              <a:rPr lang="en-US" sz="2600" dirty="0" err="1" smtClean="0"/>
              <a:t>ledig</a:t>
            </a:r>
            <a:r>
              <a:rPr lang="en-US" sz="2600" dirty="0" smtClean="0"/>
              <a:t> cell tumor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xmlns="" val="35998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Seminoma : Stage </a:t>
            </a:r>
            <a:r>
              <a:rPr lang="en-US" sz="3600" dirty="0" err="1" smtClean="0"/>
              <a:t>IIc</a:t>
            </a:r>
            <a:r>
              <a:rPr lang="en-US" sz="3600" dirty="0" smtClean="0"/>
              <a:t> &amp; III ( N3</a:t>
            </a:r>
            <a:r>
              <a:rPr lang="en-US" sz="3600" dirty="0"/>
              <a:t> </a:t>
            </a:r>
            <a:r>
              <a:rPr lang="en-US" sz="3600" dirty="0" smtClean="0"/>
              <a:t>/ M1-2)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dirty="0" err="1" smtClean="0"/>
              <a:t>Cisplatin</a:t>
            </a:r>
            <a:r>
              <a:rPr lang="en-US" dirty="0" smtClean="0"/>
              <a:t> based chemotherapy: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- A m</a:t>
            </a:r>
            <a:r>
              <a:rPr lang="en-US" sz="3000" dirty="0" smtClean="0"/>
              <a:t>ajor breakthrough in treatment of testicular tumor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3000" dirty="0"/>
              <a:t> </a:t>
            </a:r>
            <a:r>
              <a:rPr lang="en-US" sz="3000" dirty="0" smtClean="0"/>
              <a:t>   - 3 or 4 cycles depending on response</a:t>
            </a:r>
          </a:p>
          <a:p>
            <a:pPr marL="0" indent="0">
              <a:lnSpc>
                <a:spcPct val="160000"/>
              </a:lnSpc>
              <a:buNone/>
            </a:pPr>
            <a:endParaRPr lang="en-US" sz="3000" dirty="0" smtClean="0"/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 smtClean="0"/>
              <a:t>PEB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 smtClean="0"/>
              <a:t>VIP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 smtClean="0"/>
              <a:t>VEIP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150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 smtClean="0"/>
              <a:t>PEB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 smtClean="0"/>
              <a:t>Cisplatinum</a:t>
            </a:r>
            <a:r>
              <a:rPr lang="en-US" sz="2600" dirty="0" smtClean="0"/>
              <a:t> : 20 mg/m2</a:t>
            </a:r>
          </a:p>
          <a:p>
            <a:pPr algn="just">
              <a:lnSpc>
                <a:spcPct val="200000"/>
              </a:lnSpc>
            </a:pPr>
            <a:r>
              <a:rPr lang="en-US" sz="2600" dirty="0" err="1" smtClean="0"/>
              <a:t>Etoposide</a:t>
            </a:r>
            <a:r>
              <a:rPr lang="en-US" sz="2600" dirty="0" smtClean="0"/>
              <a:t> : 100 mg/m2</a:t>
            </a:r>
          </a:p>
          <a:p>
            <a:pPr algn="just">
              <a:lnSpc>
                <a:spcPct val="200000"/>
              </a:lnSpc>
            </a:pPr>
            <a:r>
              <a:rPr lang="en-US" sz="2600" dirty="0" err="1" smtClean="0"/>
              <a:t>Bleomycin</a:t>
            </a:r>
            <a:r>
              <a:rPr lang="en-US" sz="2600" dirty="0" smtClean="0"/>
              <a:t> : 30 units once a week X 3 </a:t>
            </a:r>
            <a:r>
              <a:rPr lang="en-US" sz="2600" dirty="0" err="1" smtClean="0"/>
              <a:t>wks</a:t>
            </a:r>
            <a:endParaRPr lang="en-US" sz="2600" dirty="0" smtClean="0"/>
          </a:p>
          <a:p>
            <a:pPr marL="0" indent="0" algn="just">
              <a:lnSpc>
                <a:spcPct val="200000"/>
              </a:lnSpc>
              <a:buNone/>
            </a:pPr>
            <a:endParaRPr lang="en-US" sz="2600" dirty="0" smtClean="0"/>
          </a:p>
          <a:p>
            <a:pPr algn="just">
              <a:lnSpc>
                <a:spcPct val="200000"/>
              </a:lnSpc>
            </a:pPr>
            <a:endParaRPr lang="en-IN" sz="2600" dirty="0"/>
          </a:p>
        </p:txBody>
      </p:sp>
      <p:sp>
        <p:nvSpPr>
          <p:cNvPr id="4" name="Right Brace 3"/>
          <p:cNvSpPr/>
          <p:nvPr/>
        </p:nvSpPr>
        <p:spPr>
          <a:xfrm>
            <a:off x="4213870" y="1916832"/>
            <a:ext cx="358130" cy="136815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2391271"/>
            <a:ext cx="172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I.V.  D1-D5</a:t>
            </a:r>
            <a:endParaRPr lang="en-IN" sz="2400" dirty="0"/>
          </a:p>
        </p:txBody>
      </p:sp>
      <p:sp>
        <p:nvSpPr>
          <p:cNvPr id="6" name="Right Brace 5"/>
          <p:cNvSpPr/>
          <p:nvPr/>
        </p:nvSpPr>
        <p:spPr>
          <a:xfrm>
            <a:off x="6516215" y="1916832"/>
            <a:ext cx="288033" cy="230425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92280" y="277450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21 Days Cycle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15053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u="sng" dirty="0" smtClean="0"/>
              <a:t>Residual retroperitoneal mass after chemotherapy in Seminoma</a:t>
            </a:r>
            <a:endParaRPr lang="en-IN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25658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Diffuse </a:t>
            </a:r>
            <a:r>
              <a:rPr lang="en-US" dirty="0" err="1" smtClean="0"/>
              <a:t>desmoplastic</a:t>
            </a:r>
            <a:r>
              <a:rPr lang="en-US" dirty="0" smtClean="0"/>
              <a:t>  plaque  &lt; 3 cm &amp; no hot spot on PET scan :   observation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Discrete mass &gt; 3 cm: surgical resection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    				Histology				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 necrosis/ fibrosis			germ cell tumor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							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No further </a:t>
            </a:r>
            <a:r>
              <a:rPr lang="en-US" dirty="0" err="1" smtClean="0"/>
              <a:t>Tt</a:t>
            </a:r>
            <a:r>
              <a:rPr lang="en-US" dirty="0" smtClean="0"/>
              <a:t>                                CT- VIP : 2-3 cycles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05400" y="3276600"/>
            <a:ext cx="1219200" cy="990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438400" y="3276600"/>
            <a:ext cx="2667000" cy="1066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3"/>
          <p:cNvSpPr/>
          <p:nvPr/>
        </p:nvSpPr>
        <p:spPr>
          <a:xfrm>
            <a:off x="6568380" y="5229200"/>
            <a:ext cx="288032" cy="720080"/>
          </a:xfrm>
          <a:prstGeom prst="downArrow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1763688" y="5229200"/>
            <a:ext cx="288032" cy="720080"/>
          </a:xfrm>
          <a:prstGeom prst="downArrow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273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NSGCT- Stage 1 (T1-3,N0,M0,S0-1)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Modifed</a:t>
            </a:r>
            <a:r>
              <a:rPr lang="en-US" sz="2600" dirty="0" smtClean="0"/>
              <a:t> RPLND            -  Node &lt; 2cm – Observation</a:t>
            </a:r>
          </a:p>
          <a:p>
            <a:pPr>
              <a:buNone/>
            </a:pPr>
            <a:r>
              <a:rPr lang="en-US" sz="2600" dirty="0" smtClean="0"/>
              <a:t>	                                         - N&gt; 2cm- adjuvant CT – </a:t>
            </a:r>
            <a:r>
              <a:rPr lang="en-US" sz="2600" dirty="0" err="1" smtClean="0"/>
              <a:t>BEPx</a:t>
            </a:r>
            <a:r>
              <a:rPr lang="en-US" sz="2600" dirty="0" smtClean="0"/>
              <a:t> 3 cycles.</a:t>
            </a:r>
          </a:p>
          <a:p>
            <a:pPr>
              <a:buNone/>
            </a:pPr>
            <a:r>
              <a:rPr lang="en-US" sz="2600" dirty="0" smtClean="0"/>
              <a:t>			or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smtClean="0"/>
              <a:t>Primary chemotherapy - BEP 3 cycles</a:t>
            </a:r>
          </a:p>
          <a:p>
            <a:pPr>
              <a:buNone/>
            </a:pPr>
            <a:endParaRPr lang="en-US" sz="2600" dirty="0" smtClean="0"/>
          </a:p>
          <a:p>
            <a:pPr>
              <a:buFont typeface="Wingdings" pitchFamily="2" charset="2"/>
              <a:buChar char="§"/>
            </a:pPr>
            <a:r>
              <a:rPr lang="en-US" sz="2600" dirty="0" smtClean="0"/>
              <a:t>Persistent tumor markers - BEP 3 cycles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2987824" y="1700808"/>
            <a:ext cx="360040" cy="7239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038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NSGCT- Stage </a:t>
            </a:r>
            <a:r>
              <a:rPr lang="en-US" sz="3200" dirty="0" err="1" smtClean="0"/>
              <a:t>IIa</a:t>
            </a:r>
            <a:r>
              <a:rPr lang="en-US" sz="3200" dirty="0" smtClean="0"/>
              <a:t>, </a:t>
            </a:r>
            <a:r>
              <a:rPr lang="en-US" sz="3200" dirty="0" err="1" smtClean="0"/>
              <a:t>IIb</a:t>
            </a:r>
            <a:r>
              <a:rPr lang="en-US" sz="3200" dirty="0" smtClean="0"/>
              <a:t>  (T1-3,N1-2,M0,S0-1)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Bilateral nerve sparing RPLND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Or</a:t>
            </a:r>
          </a:p>
          <a:p>
            <a:endParaRPr lang="en-US" dirty="0" smtClean="0"/>
          </a:p>
          <a:p>
            <a:r>
              <a:rPr lang="en-US" dirty="0" smtClean="0"/>
              <a:t>Primary CT- BEP 3 cycles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722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US" sz="3200" dirty="0" smtClean="0"/>
              <a:t>NSGCT- Stage </a:t>
            </a:r>
            <a:r>
              <a:rPr lang="en-US" sz="3200" dirty="0" err="1" smtClean="0"/>
              <a:t>IIc</a:t>
            </a:r>
            <a:r>
              <a:rPr lang="en-US" sz="3200" dirty="0" smtClean="0"/>
              <a:t>, III ( N3 / M1-2 )</a:t>
            </a:r>
            <a:endParaRPr lang="en-IN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35808137"/>
              </p:ext>
            </p:extLst>
          </p:nvPr>
        </p:nvGraphicFramePr>
        <p:xfrm>
          <a:off x="107504" y="1124744"/>
          <a:ext cx="89644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555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143000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Treatment after RPLND or Residual mass resection</a:t>
            </a:r>
            <a:endParaRPr lang="en-IN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55446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600" u="sng" dirty="0" smtClean="0"/>
              <a:t>After Primary modified RPLND for N0 disease </a:t>
            </a:r>
            <a:r>
              <a:rPr lang="en-US" sz="2600" dirty="0" smtClean="0"/>
              <a:t>:</a:t>
            </a:r>
          </a:p>
          <a:p>
            <a:pPr marL="0" indent="0">
              <a:buNone/>
            </a:pPr>
            <a:r>
              <a:rPr lang="en-US" sz="2600" dirty="0" smtClean="0"/>
              <a:t>                           Node &lt;2 cm </a:t>
            </a:r>
            <a:r>
              <a:rPr lang="en-US" sz="2600" dirty="0" smtClean="0">
                <a:sym typeface="Wingdings" pitchFamily="2" charset="2"/>
              </a:rPr>
              <a:t> observation</a:t>
            </a:r>
          </a:p>
          <a:p>
            <a:pPr marL="0" indent="0">
              <a:buNone/>
            </a:pPr>
            <a:r>
              <a:rPr lang="en-US" sz="2600" dirty="0" smtClean="0">
                <a:sym typeface="Wingdings" pitchFamily="2" charset="2"/>
              </a:rPr>
              <a:t>                           Node &gt;2cm Adjuvant CT(BEPx3)</a:t>
            </a:r>
            <a:r>
              <a:rPr lang="en-US" sz="26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600" u="sng" dirty="0" smtClean="0"/>
              <a:t>After Primary B/L nerve sparing RPLND for N1-2 </a:t>
            </a:r>
            <a:r>
              <a:rPr lang="en-US" sz="2600" dirty="0" smtClean="0"/>
              <a:t>: 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                No further </a:t>
            </a:r>
            <a:r>
              <a:rPr lang="en-US" sz="2600" dirty="0" err="1" smtClean="0"/>
              <a:t>Tt</a:t>
            </a:r>
            <a:r>
              <a:rPr lang="en-US" sz="2600" dirty="0" smtClean="0"/>
              <a:t>, FU with TM &amp; CT                     </a:t>
            </a:r>
          </a:p>
          <a:p>
            <a:pPr>
              <a:buFont typeface="Wingdings" pitchFamily="2" charset="2"/>
              <a:buChar char="§"/>
            </a:pPr>
            <a:r>
              <a:rPr lang="en-US" sz="2600" u="sng" dirty="0" smtClean="0"/>
              <a:t>Post-Chemo residual mass resection </a:t>
            </a:r>
            <a:r>
              <a:rPr lang="en-US" sz="2600" dirty="0" smtClean="0"/>
              <a:t>: </a:t>
            </a:r>
          </a:p>
          <a:p>
            <a:pPr marL="0" indent="0">
              <a:buNone/>
            </a:pPr>
            <a:r>
              <a:rPr lang="en-US" sz="2600" dirty="0" smtClean="0"/>
              <a:t>          If RM show only Fibrosis/Necrosis </a:t>
            </a:r>
            <a:r>
              <a:rPr lang="en-US" sz="2600" dirty="0" smtClean="0">
                <a:sym typeface="Wingdings" pitchFamily="2" charset="2"/>
              </a:rPr>
              <a:t> no further </a:t>
            </a:r>
            <a:r>
              <a:rPr lang="en-US" sz="2600" dirty="0" err="1" smtClean="0">
                <a:sym typeface="Wingdings" pitchFamily="2" charset="2"/>
              </a:rPr>
              <a:t>Tt</a:t>
            </a:r>
            <a:endParaRPr lang="en-US" sz="26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600" dirty="0" smtClean="0">
                <a:sym typeface="Wingdings" pitchFamily="2" charset="2"/>
              </a:rPr>
              <a:t>          If RM shows Viable tumor cells  further CT needed: </a:t>
            </a:r>
          </a:p>
          <a:p>
            <a:pPr marL="0" indent="0">
              <a:buNone/>
            </a:pP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              </a:t>
            </a:r>
            <a:r>
              <a:rPr lang="en-US" sz="2400" dirty="0" smtClean="0"/>
              <a:t>If RMS was after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line CT : BEP x 2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If RMS was after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line  CT  : VEIP x2 </a:t>
            </a:r>
            <a:r>
              <a:rPr lang="en-US" sz="2400" dirty="0" smtClean="0">
                <a:sym typeface="Wingdings" pitchFamily="2" charset="2"/>
              </a:rPr>
              <a:t> ? Increased survival</a:t>
            </a:r>
            <a:endParaRPr lang="en-US" sz="2400" dirty="0" smtClean="0"/>
          </a:p>
          <a:p>
            <a:pPr marL="0" indent="0">
              <a:buNone/>
            </a:pPr>
            <a:r>
              <a:rPr lang="en-US" sz="2600" dirty="0" smtClean="0"/>
              <a:t>     </a:t>
            </a:r>
          </a:p>
          <a:p>
            <a:pPr marL="0" indent="0">
              <a:buNone/>
            </a:pPr>
            <a:r>
              <a:rPr lang="en-US" sz="2600" dirty="0" smtClean="0"/>
              <a:t>    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xmlns="" val="42401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NSGCT- Stage </a:t>
            </a:r>
            <a:r>
              <a:rPr lang="en-US" sz="3200" dirty="0" err="1" smtClean="0"/>
              <a:t>IIc</a:t>
            </a:r>
            <a:r>
              <a:rPr lang="en-US" sz="3200" dirty="0" smtClean="0"/>
              <a:t>, III  ( N3 / M1-2 )</a:t>
            </a:r>
            <a:endParaRPr lang="en-IN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0220594"/>
              </p:ext>
            </p:extLst>
          </p:nvPr>
        </p:nvGraphicFramePr>
        <p:xfrm>
          <a:off x="107504" y="1268760"/>
          <a:ext cx="8964488" cy="5025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144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CT Refractory Testicular tumor 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23312" cy="554461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smtClean="0">
                <a:sym typeface="Wingdings" pitchFamily="2" charset="2"/>
              </a:rPr>
              <a:t>If </a:t>
            </a:r>
            <a:r>
              <a:rPr lang="en-US" sz="2600" dirty="0">
                <a:sym typeface="Wingdings" pitchFamily="2" charset="2"/>
              </a:rPr>
              <a:t>TM still high after 3 ( </a:t>
            </a:r>
            <a:r>
              <a:rPr lang="en-US" sz="2600" dirty="0" smtClean="0">
                <a:sym typeface="Wingdings" pitchFamily="2" charset="2"/>
              </a:rPr>
              <a:t>low &amp; </a:t>
            </a:r>
            <a:r>
              <a:rPr lang="en-US" sz="2600" dirty="0">
                <a:sym typeface="Wingdings" pitchFamily="2" charset="2"/>
              </a:rPr>
              <a:t>intermediate risk disease) </a:t>
            </a:r>
            <a:r>
              <a:rPr lang="en-US" sz="2600" dirty="0" smtClean="0">
                <a:sym typeface="Wingdings" pitchFamily="2" charset="2"/>
              </a:rPr>
              <a:t>to 4 </a:t>
            </a:r>
            <a:r>
              <a:rPr lang="en-US" sz="2600" dirty="0">
                <a:sym typeface="Wingdings" pitchFamily="2" charset="2"/>
              </a:rPr>
              <a:t>( high risk disease) cycles  </a:t>
            </a:r>
            <a:r>
              <a:rPr lang="en-US" sz="2600" dirty="0" smtClean="0">
                <a:sym typeface="Wingdings" pitchFamily="2" charset="2"/>
              </a:rPr>
              <a:t>go </a:t>
            </a:r>
            <a:r>
              <a:rPr lang="en-US" sz="2600" dirty="0">
                <a:sym typeface="Wingdings" pitchFamily="2" charset="2"/>
              </a:rPr>
              <a:t>to 2</a:t>
            </a:r>
            <a:r>
              <a:rPr lang="en-US" sz="2600" baseline="30000" dirty="0">
                <a:sym typeface="Wingdings" pitchFamily="2" charset="2"/>
              </a:rPr>
              <a:t>nd</a:t>
            </a:r>
            <a:r>
              <a:rPr lang="en-US" sz="2600" dirty="0">
                <a:sym typeface="Wingdings" pitchFamily="2" charset="2"/>
              </a:rPr>
              <a:t> line CT : VIP </a:t>
            </a:r>
            <a:r>
              <a:rPr lang="en-US" sz="2600" dirty="0" smtClean="0">
                <a:sym typeface="Wingdings" pitchFamily="2" charset="2"/>
              </a:rPr>
              <a:t>X 4 cycles   </a:t>
            </a:r>
            <a:r>
              <a:rPr lang="en-US" sz="2600" dirty="0">
                <a:sym typeface="Wingdings" pitchFamily="2" charset="2"/>
              </a:rPr>
              <a:t>if </a:t>
            </a:r>
            <a:r>
              <a:rPr lang="en-US" sz="2600" dirty="0" smtClean="0">
                <a:sym typeface="Wingdings" pitchFamily="2" charset="2"/>
              </a:rPr>
              <a:t>TMs still </a:t>
            </a:r>
            <a:r>
              <a:rPr lang="en-US" sz="2600" dirty="0">
                <a:sym typeface="Wingdings" pitchFamily="2" charset="2"/>
              </a:rPr>
              <a:t>high </a:t>
            </a:r>
            <a:r>
              <a:rPr lang="en-US" sz="2600" dirty="0" smtClean="0">
                <a:sym typeface="Wingdings" pitchFamily="2" charset="2"/>
              </a:rPr>
              <a:t> go for: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600" dirty="0" smtClean="0">
                <a:sym typeface="Wingdings" pitchFamily="2" charset="2"/>
              </a:rPr>
              <a:t>                                  - </a:t>
            </a:r>
            <a:r>
              <a:rPr lang="en-US" sz="2600" b="1" dirty="0" smtClean="0">
                <a:sym typeface="Wingdings" pitchFamily="2" charset="2"/>
              </a:rPr>
              <a:t>ABMT + </a:t>
            </a:r>
            <a:r>
              <a:rPr lang="en-US" sz="2600" b="1" dirty="0">
                <a:sym typeface="Wingdings" pitchFamily="2" charset="2"/>
              </a:rPr>
              <a:t>High dose CT </a:t>
            </a:r>
            <a:endParaRPr lang="en-US" sz="2600" b="1" dirty="0" smtClean="0">
              <a:sym typeface="Wingdings" pitchFamily="2" charset="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smtClean="0">
                <a:sym typeface="Wingdings" pitchFamily="2" charset="2"/>
              </a:rPr>
              <a:t>                                                or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600" b="1" dirty="0" smtClean="0">
                <a:sym typeface="Wingdings" pitchFamily="2" charset="2"/>
              </a:rPr>
              <a:t>                                  - Desperation </a:t>
            </a:r>
            <a:r>
              <a:rPr lang="en-US" sz="2600" b="1" dirty="0">
                <a:sym typeface="Wingdings" pitchFamily="2" charset="2"/>
              </a:rPr>
              <a:t>Surgery</a:t>
            </a:r>
            <a:endParaRPr lang="en-US" sz="2600" dirty="0">
              <a:sym typeface="Wingdings" pitchFamily="2" charset="2"/>
            </a:endParaRPr>
          </a:p>
          <a:p>
            <a:pPr marL="0" indent="0">
              <a:lnSpc>
                <a:spcPct val="160000"/>
              </a:lnSpc>
              <a:buNone/>
            </a:pPr>
            <a:endParaRPr lang="en-US" sz="2600" dirty="0" smtClean="0">
              <a:sym typeface="Wingdings" pitchFamily="2" charset="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600" dirty="0" smtClean="0">
                <a:sym typeface="Wingdings" pitchFamily="2" charset="2"/>
              </a:rPr>
              <a:t> 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xmlns="" val="35711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Desperation Surgery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600" dirty="0" smtClean="0"/>
              <a:t>Some times TMs may not respond at all /poorly respond even after 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line CT  ;  then  </a:t>
            </a:r>
            <a:r>
              <a:rPr lang="en-US" sz="2600" dirty="0" smtClean="0">
                <a:sym typeface="Wingdings" pitchFamily="2" charset="2"/>
              </a:rPr>
              <a:t>assess </a:t>
            </a:r>
            <a:r>
              <a:rPr lang="en-US" sz="2600" dirty="0">
                <a:sym typeface="Wingdings" pitchFamily="2" charset="2"/>
              </a:rPr>
              <a:t>the </a:t>
            </a:r>
            <a:r>
              <a:rPr lang="en-US" sz="2600" dirty="0" err="1">
                <a:sym typeface="Wingdings" pitchFamily="2" charset="2"/>
              </a:rPr>
              <a:t>resectability</a:t>
            </a:r>
            <a:r>
              <a:rPr lang="en-US" sz="2600" dirty="0">
                <a:sym typeface="Wingdings" pitchFamily="2" charset="2"/>
              </a:rPr>
              <a:t> of whole residual disease in abdominal, </a:t>
            </a:r>
            <a:r>
              <a:rPr lang="en-US" sz="2600" dirty="0" err="1">
                <a:sym typeface="Wingdings" pitchFamily="2" charset="2"/>
              </a:rPr>
              <a:t>mediastinal</a:t>
            </a:r>
            <a:r>
              <a:rPr lang="en-US" sz="2600" dirty="0">
                <a:sym typeface="Wingdings" pitchFamily="2" charset="2"/>
              </a:rPr>
              <a:t> &amp; supraclavicular region and lung </a:t>
            </a:r>
            <a:r>
              <a:rPr lang="en-US" sz="2600" dirty="0" smtClean="0">
                <a:sym typeface="Wingdings" pitchFamily="2" charset="2"/>
              </a:rPr>
              <a:t>lesions ( if &lt;2 sites &amp; </a:t>
            </a:r>
            <a:r>
              <a:rPr lang="en-US" sz="2600" dirty="0"/>
              <a:t>completely </a:t>
            </a:r>
            <a:r>
              <a:rPr lang="en-US" sz="2600" dirty="0" err="1" smtClean="0"/>
              <a:t>resectable</a:t>
            </a:r>
            <a:r>
              <a:rPr lang="en-US" sz="2600" dirty="0" smtClean="0"/>
              <a:t> </a:t>
            </a:r>
            <a:r>
              <a:rPr lang="en-US" sz="2600" dirty="0" smtClean="0">
                <a:sym typeface="Wingdings" pitchFamily="2" charset="2"/>
              </a:rPr>
              <a:t>) </a:t>
            </a:r>
            <a:r>
              <a:rPr lang="en-US" sz="2600" dirty="0">
                <a:sym typeface="Wingdings" pitchFamily="2" charset="2"/>
              </a:rPr>
              <a:t> </a:t>
            </a:r>
            <a:r>
              <a:rPr lang="en-US" sz="2600" dirty="0" smtClean="0">
                <a:sym typeface="Wingdings" pitchFamily="2" charset="2"/>
              </a:rPr>
              <a:t>remove them</a:t>
            </a:r>
            <a:endParaRPr lang="en-US" sz="2600" dirty="0" smtClean="0"/>
          </a:p>
          <a:p>
            <a:pPr algn="just">
              <a:lnSpc>
                <a:spcPct val="150000"/>
              </a:lnSpc>
              <a:buNone/>
            </a:pPr>
            <a:r>
              <a:rPr lang="en-US" sz="2600" dirty="0" smtClean="0"/>
              <a:t> - if TMs become normal:   give  2 cycle of CT &amp; FU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600" dirty="0" smtClean="0"/>
              <a:t>- If TMs still high – poor prognosis , uncontrollable disease – very rare situation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xmlns="" val="21473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53548"/>
            <a:ext cx="8229600" cy="511156"/>
          </a:xfrm>
        </p:spPr>
        <p:txBody>
          <a:bodyPr>
            <a:noAutofit/>
          </a:bodyPr>
          <a:lstStyle/>
          <a:p>
            <a:r>
              <a:rPr lang="en-US" sz="3600" dirty="0" smtClean="0"/>
              <a:t>Natural History of disease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7606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 smtClean="0"/>
              <a:t>Intratubular</a:t>
            </a:r>
            <a:r>
              <a:rPr lang="en-US" sz="2600" dirty="0" smtClean="0"/>
              <a:t> germ cell </a:t>
            </a:r>
            <a:r>
              <a:rPr lang="en-US" sz="2600" dirty="0" err="1" smtClean="0"/>
              <a:t>neoplasia</a:t>
            </a:r>
            <a:r>
              <a:rPr lang="en-US" sz="2600" dirty="0" smtClean="0"/>
              <a:t> in situ (CIS) – </a:t>
            </a:r>
            <a:r>
              <a:rPr lang="en-US" sz="2400" dirty="0" smtClean="0"/>
              <a:t>confined by BM of seminiferous tubules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50% </a:t>
            </a:r>
            <a:r>
              <a:rPr lang="en-US" sz="2400" dirty="0" err="1" smtClean="0"/>
              <a:t>CiS</a:t>
            </a:r>
            <a:r>
              <a:rPr lang="en-US" sz="2400" dirty="0" smtClean="0"/>
              <a:t> progress to Invasive tumor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600" dirty="0" smtClean="0"/>
          </a:p>
          <a:p>
            <a:pPr>
              <a:lnSpc>
                <a:spcPct val="150000"/>
              </a:lnSpc>
            </a:pPr>
            <a:r>
              <a:rPr lang="en-US" sz="2600" dirty="0" smtClean="0"/>
              <a:t>Lymphatic spread before vascular invasion except </a:t>
            </a:r>
            <a:r>
              <a:rPr lang="en-US" sz="2600" dirty="0" err="1" smtClean="0"/>
              <a:t>ChorioCa</a:t>
            </a:r>
            <a:endParaRPr lang="en-US" sz="2600" dirty="0" smtClean="0"/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      - First LN on Lt side is Para-Aortic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      - First LN on </a:t>
            </a:r>
            <a:r>
              <a:rPr lang="en-US" sz="2600" dirty="0" err="1" smtClean="0"/>
              <a:t>Rt</a:t>
            </a:r>
            <a:r>
              <a:rPr lang="en-US" sz="2600" dirty="0" smtClean="0"/>
              <a:t> side is Inter-</a:t>
            </a:r>
            <a:r>
              <a:rPr lang="en-US" sz="2600" dirty="0" err="1" smtClean="0"/>
              <a:t>AortoCaval</a:t>
            </a:r>
            <a:endParaRPr lang="en-US" sz="2600" dirty="0" smtClean="0"/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      - </a:t>
            </a:r>
            <a:r>
              <a:rPr lang="en-US" sz="2600" dirty="0" err="1" smtClean="0"/>
              <a:t>Rt</a:t>
            </a:r>
            <a:r>
              <a:rPr lang="en-US" sz="2600" dirty="0" smtClean="0"/>
              <a:t> to Lt spread Yes, but not from Lt to </a:t>
            </a:r>
            <a:r>
              <a:rPr lang="en-US" sz="2600" dirty="0" err="1" smtClean="0"/>
              <a:t>Rt</a:t>
            </a:r>
            <a:r>
              <a:rPr lang="en-US" sz="2600" dirty="0" smtClean="0"/>
              <a:t> </a:t>
            </a:r>
            <a:r>
              <a:rPr lang="en-US" sz="2400" dirty="0" smtClean="0"/>
              <a:t>(implication in RPLND)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      </a:t>
            </a:r>
            <a:endParaRPr lang="en-IN" sz="2600" dirty="0"/>
          </a:p>
        </p:txBody>
      </p:sp>
      <p:sp>
        <p:nvSpPr>
          <p:cNvPr id="4" name="Right Brace 3"/>
          <p:cNvSpPr/>
          <p:nvPr/>
        </p:nvSpPr>
        <p:spPr>
          <a:xfrm>
            <a:off x="5652120" y="4077072"/>
            <a:ext cx="432048" cy="115212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228184" y="3933056"/>
            <a:ext cx="2592288" cy="1230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/>
              <a:t>around  </a:t>
            </a:r>
            <a:r>
              <a:rPr lang="en-US" sz="2600" i="1" dirty="0" smtClean="0"/>
              <a:t>&amp; above </a:t>
            </a:r>
            <a:r>
              <a:rPr lang="en-US" sz="2600" i="1" dirty="0" err="1" smtClean="0"/>
              <a:t>Umblicus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xmlns="" val="16938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006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Tumor markers : therapeutic implications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08912" cy="56166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i="1" dirty="0" smtClean="0"/>
              <a:t>Sustained Elevation of  TMs or slower decrease after orchiectomy / RPLND means residual disease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600" i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i="1" dirty="0"/>
              <a:t>Post-orchiectomy Chemotherapy is </a:t>
            </a:r>
            <a:r>
              <a:rPr lang="en-US" sz="2600" i="1" u="sng" dirty="0"/>
              <a:t>continued</a:t>
            </a:r>
            <a:r>
              <a:rPr lang="en-US" sz="2600" i="1" dirty="0"/>
              <a:t> in treatment of Treatment of testicular tumor till tumor markers become –</a:t>
            </a:r>
            <a:r>
              <a:rPr lang="en-US" sz="2600" i="1" dirty="0" err="1" smtClean="0"/>
              <a:t>ve</a:t>
            </a:r>
            <a:r>
              <a:rPr lang="en-US" sz="2600" i="1" dirty="0"/>
              <a:t> </a:t>
            </a:r>
            <a:r>
              <a:rPr lang="en-US" sz="2600" i="1" dirty="0" smtClean="0"/>
              <a:t> &amp; </a:t>
            </a:r>
            <a:r>
              <a:rPr lang="en-US" sz="2600" i="1" u="sng" dirty="0" smtClean="0"/>
              <a:t>then decide</a:t>
            </a:r>
            <a:r>
              <a:rPr lang="en-US" sz="2600" i="1" dirty="0" smtClean="0"/>
              <a:t>  for any residual  LNs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600" i="1" dirty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i="1" dirty="0" smtClean="0"/>
              <a:t>Normalization of marker is not definite evidence of complete surgical cure</a:t>
            </a:r>
            <a:endParaRPr lang="en-IN" sz="2600" i="1" dirty="0"/>
          </a:p>
        </p:txBody>
      </p:sp>
    </p:spTree>
    <p:extLst>
      <p:ext uri="{BB962C8B-B14F-4D97-AF65-F5344CB8AC3E}">
        <p14:creationId xmlns:p14="http://schemas.microsoft.com/office/powerpoint/2010/main" xmlns="" val="21827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256584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600" dirty="0" smtClean="0"/>
              <a:t>  </a:t>
            </a:r>
            <a:r>
              <a:rPr lang="en-US" sz="2600" b="1" dirty="0" smtClean="0"/>
              <a:t>Highly </a:t>
            </a:r>
            <a:r>
              <a:rPr lang="en-US" sz="2600" b="1" dirty="0"/>
              <a:t>radiosensitive </a:t>
            </a:r>
            <a:r>
              <a:rPr lang="en-US" sz="2600" b="1" dirty="0" smtClean="0"/>
              <a:t>Tumor </a:t>
            </a:r>
            <a:r>
              <a:rPr lang="en-US" sz="2600" dirty="0" smtClean="0"/>
              <a:t>: RT used </a:t>
            </a:r>
            <a:r>
              <a:rPr lang="en-US" sz="2600" dirty="0"/>
              <a:t>as </a:t>
            </a:r>
          </a:p>
          <a:p>
            <a:pPr>
              <a:lnSpc>
                <a:spcPct val="20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 </a:t>
            </a:r>
            <a:r>
              <a:rPr lang="en-US" sz="2600" dirty="0"/>
              <a:t>1) </a:t>
            </a:r>
            <a:r>
              <a:rPr lang="en-US" sz="2600" b="1" i="1" dirty="0"/>
              <a:t>Prophylactic RT </a:t>
            </a:r>
            <a:r>
              <a:rPr lang="en-US" sz="2600" b="1" i="1" dirty="0" smtClean="0"/>
              <a:t>- </a:t>
            </a:r>
            <a:r>
              <a:rPr lang="en-US" sz="2600" dirty="0" smtClean="0"/>
              <a:t>to </a:t>
            </a:r>
            <a:r>
              <a:rPr lang="en-US" sz="2600" dirty="0" err="1"/>
              <a:t>abd</a:t>
            </a:r>
            <a:r>
              <a:rPr lang="en-US" sz="2600" dirty="0"/>
              <a:t>. LNs for : High risk stage 1 disease </a:t>
            </a:r>
            <a:r>
              <a:rPr lang="en-US" sz="2600" dirty="0" smtClean="0"/>
              <a:t>(No </a:t>
            </a:r>
            <a:r>
              <a:rPr lang="en-US" sz="2600" dirty="0"/>
              <a:t>LNs) – to </a:t>
            </a:r>
            <a:r>
              <a:rPr lang="en-US" sz="2600" dirty="0" smtClean="0"/>
              <a:t>prevent recurrence </a:t>
            </a:r>
            <a:endParaRPr lang="en-US" sz="2600" dirty="0"/>
          </a:p>
          <a:p>
            <a:pPr>
              <a:lnSpc>
                <a:spcPct val="20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 </a:t>
            </a:r>
            <a:r>
              <a:rPr lang="en-US" sz="2600" dirty="0"/>
              <a:t>2) </a:t>
            </a:r>
            <a:r>
              <a:rPr lang="en-US" sz="2600" b="1" i="1" dirty="0" smtClean="0"/>
              <a:t>Prophylactic RT  - </a:t>
            </a:r>
            <a:r>
              <a:rPr lang="en-US" sz="2600" dirty="0" smtClean="0"/>
              <a:t>to </a:t>
            </a:r>
            <a:r>
              <a:rPr lang="en-US" sz="2600" dirty="0" err="1"/>
              <a:t>Hemiscrotum</a:t>
            </a:r>
            <a:r>
              <a:rPr lang="en-US" sz="2600" dirty="0"/>
              <a:t> and inguinal LNs if scrotal </a:t>
            </a:r>
            <a:r>
              <a:rPr lang="en-US" sz="2600" dirty="0" smtClean="0"/>
              <a:t>violation</a:t>
            </a:r>
          </a:p>
          <a:p>
            <a:pPr>
              <a:lnSpc>
                <a:spcPct val="200000"/>
              </a:lnSpc>
              <a:buNone/>
            </a:pPr>
            <a:r>
              <a:rPr lang="en-US" sz="2600" b="1" i="1" dirty="0" smtClean="0"/>
              <a:t>  </a:t>
            </a:r>
            <a:r>
              <a:rPr lang="en-US" sz="2600" dirty="0" smtClean="0"/>
              <a:t>3) </a:t>
            </a:r>
            <a:r>
              <a:rPr lang="en-US" sz="2600" b="1" i="1" dirty="0" smtClean="0"/>
              <a:t>Therapeutic </a:t>
            </a:r>
            <a:r>
              <a:rPr lang="en-US" sz="2600" b="1" i="1" dirty="0"/>
              <a:t>RT </a:t>
            </a:r>
            <a:r>
              <a:rPr lang="en-US" sz="2600" b="1" i="1" dirty="0" smtClean="0"/>
              <a:t>-   </a:t>
            </a:r>
            <a:r>
              <a:rPr lang="en-US" sz="2600" dirty="0" smtClean="0"/>
              <a:t>to LNs </a:t>
            </a:r>
            <a:r>
              <a:rPr lang="en-US" sz="2600" dirty="0"/>
              <a:t>for : LN &lt; </a:t>
            </a:r>
            <a:r>
              <a:rPr lang="en-US" sz="2600" dirty="0" smtClean="0"/>
              <a:t>5 </a:t>
            </a:r>
            <a:r>
              <a:rPr lang="en-US" sz="2600" dirty="0"/>
              <a:t>cm size ( stage </a:t>
            </a:r>
            <a:r>
              <a:rPr lang="en-US" sz="2600" dirty="0" smtClean="0"/>
              <a:t>2b)</a:t>
            </a:r>
            <a:endParaRPr lang="en-US" sz="2600" dirty="0"/>
          </a:p>
          <a:p>
            <a:pPr>
              <a:lnSpc>
                <a:spcPct val="200000"/>
              </a:lnSpc>
              <a:buNone/>
            </a:pPr>
            <a:endParaRPr lang="en-US" sz="2600" dirty="0"/>
          </a:p>
          <a:p>
            <a:pPr>
              <a:lnSpc>
                <a:spcPct val="200000"/>
              </a:lnSpc>
              <a:buNone/>
            </a:pPr>
            <a:r>
              <a:rPr lang="en-US" sz="2600" b="1" dirty="0"/>
              <a:t> </a:t>
            </a:r>
            <a:r>
              <a:rPr lang="en-US" sz="2600" dirty="0" smtClean="0"/>
              <a:t>  </a:t>
            </a:r>
            <a:endParaRPr lang="en-IN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3600" dirty="0" smtClean="0"/>
              <a:t>Seminoma : Therapeutics 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xmlns="" val="11030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7056784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600" b="1" dirty="0" smtClean="0"/>
              <a:t>Highly </a:t>
            </a:r>
            <a:r>
              <a:rPr lang="en-US" sz="2600" b="1" dirty="0" err="1"/>
              <a:t>Chemosensitive</a:t>
            </a:r>
            <a:r>
              <a:rPr lang="en-US" sz="2600" b="1" dirty="0"/>
              <a:t> </a:t>
            </a:r>
            <a:r>
              <a:rPr lang="en-US" sz="2600" b="1" dirty="0" smtClean="0"/>
              <a:t> Tumor </a:t>
            </a:r>
            <a:r>
              <a:rPr lang="en-US" sz="2600" dirty="0" smtClean="0"/>
              <a:t>:  CT used </a:t>
            </a:r>
            <a:r>
              <a:rPr lang="en-US" sz="2600" dirty="0"/>
              <a:t>as </a:t>
            </a:r>
          </a:p>
          <a:p>
            <a:pPr>
              <a:lnSpc>
                <a:spcPct val="20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 </a:t>
            </a:r>
            <a:r>
              <a:rPr lang="en-US" sz="2600" dirty="0"/>
              <a:t>1) </a:t>
            </a:r>
            <a:r>
              <a:rPr lang="en-US" sz="2600" b="1" i="1" dirty="0" smtClean="0"/>
              <a:t>Prophylactic </a:t>
            </a:r>
            <a:r>
              <a:rPr lang="en-US" sz="2600" b="1" i="1" dirty="0"/>
              <a:t>CT :</a:t>
            </a:r>
            <a:r>
              <a:rPr lang="en-US" sz="2600" dirty="0"/>
              <a:t> </a:t>
            </a:r>
            <a:endParaRPr lang="en-US" sz="2600" dirty="0" smtClean="0"/>
          </a:p>
          <a:p>
            <a:pPr>
              <a:lnSpc>
                <a:spcPct val="20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for </a:t>
            </a:r>
            <a:r>
              <a:rPr lang="en-US" sz="2600" dirty="0"/>
              <a:t>high risk stage 1 disease – one cycle of </a:t>
            </a:r>
            <a:r>
              <a:rPr lang="en-US" sz="2600" dirty="0" err="1"/>
              <a:t>plantinum</a:t>
            </a:r>
            <a:endParaRPr lang="en-US" sz="2600" dirty="0"/>
          </a:p>
          <a:p>
            <a:pPr>
              <a:lnSpc>
                <a:spcPct val="20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 </a:t>
            </a:r>
            <a:r>
              <a:rPr lang="en-US" sz="2600" dirty="0"/>
              <a:t>2) </a:t>
            </a:r>
            <a:r>
              <a:rPr lang="en-US" sz="2600" b="1" i="1" dirty="0" smtClean="0"/>
              <a:t>Therapeutic </a:t>
            </a:r>
            <a:r>
              <a:rPr lang="en-US" sz="2600" b="1" i="1" dirty="0"/>
              <a:t>CT : </a:t>
            </a:r>
            <a:endParaRPr lang="en-US" sz="2600" b="1" i="1" dirty="0" smtClean="0"/>
          </a:p>
          <a:p>
            <a:pPr>
              <a:lnSpc>
                <a:spcPct val="200000"/>
              </a:lnSpc>
              <a:buNone/>
            </a:pPr>
            <a:r>
              <a:rPr lang="en-US" sz="2600" b="1" i="1" dirty="0"/>
              <a:t> </a:t>
            </a:r>
            <a:r>
              <a:rPr lang="en-US" sz="2600" b="1" i="1" dirty="0" smtClean="0"/>
              <a:t>        </a:t>
            </a:r>
            <a:r>
              <a:rPr lang="en-US" sz="2600" dirty="0" smtClean="0"/>
              <a:t>for &gt;5 </a:t>
            </a:r>
            <a:r>
              <a:rPr lang="en-US" sz="2600" dirty="0"/>
              <a:t>cm LNs </a:t>
            </a:r>
            <a:r>
              <a:rPr lang="en-US" sz="2600" dirty="0" smtClean="0"/>
              <a:t> - 3 </a:t>
            </a:r>
            <a:r>
              <a:rPr lang="en-US" sz="2600" dirty="0"/>
              <a:t>cycles </a:t>
            </a:r>
            <a:r>
              <a:rPr lang="en-US" sz="2600" dirty="0" smtClean="0"/>
              <a:t>PEB </a:t>
            </a:r>
          </a:p>
          <a:p>
            <a:pPr>
              <a:lnSpc>
                <a:spcPct val="200000"/>
              </a:lnSpc>
              <a:buNone/>
            </a:pPr>
            <a:r>
              <a:rPr lang="en-US" sz="2600" dirty="0" smtClean="0"/>
              <a:t>3) </a:t>
            </a:r>
            <a:r>
              <a:rPr lang="en-US" sz="2600" b="1" i="1" dirty="0" smtClean="0"/>
              <a:t>Salvage CT :   - </a:t>
            </a:r>
            <a:r>
              <a:rPr lang="en-US" sz="2600" dirty="0" smtClean="0"/>
              <a:t>if HPE of Residual masses if +</a:t>
            </a:r>
            <a:r>
              <a:rPr lang="en-US" sz="2600" dirty="0" err="1" smtClean="0"/>
              <a:t>ve</a:t>
            </a:r>
            <a:r>
              <a:rPr lang="en-US" sz="2600" dirty="0" smtClean="0"/>
              <a:t> </a:t>
            </a:r>
          </a:p>
          <a:p>
            <a:pPr>
              <a:lnSpc>
                <a:spcPct val="200000"/>
              </a:lnSpc>
              <a:buNone/>
            </a:pPr>
            <a:r>
              <a:rPr lang="en-US" sz="2600" dirty="0" smtClean="0"/>
              <a:t>                              </a:t>
            </a:r>
            <a:r>
              <a:rPr lang="en-US" sz="2600" b="1" dirty="0" smtClean="0"/>
              <a:t>-</a:t>
            </a:r>
            <a:r>
              <a:rPr lang="en-US" sz="2600" dirty="0" smtClean="0"/>
              <a:t> as second line CT if first line CT fails.</a:t>
            </a:r>
          </a:p>
          <a:p>
            <a:pPr>
              <a:lnSpc>
                <a:spcPct val="200000"/>
              </a:lnSpc>
              <a:buNone/>
            </a:pPr>
            <a:r>
              <a:rPr lang="en-US" sz="2600" dirty="0" smtClean="0"/>
              <a:t>  </a:t>
            </a:r>
            <a:endParaRPr lang="en-IN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4056"/>
          </a:xfrm>
        </p:spPr>
        <p:txBody>
          <a:bodyPr>
            <a:noAutofit/>
          </a:bodyPr>
          <a:lstStyle/>
          <a:p>
            <a:r>
              <a:rPr lang="en-US" sz="3600" dirty="0" smtClean="0"/>
              <a:t>Seminoma : Therapeutics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xmlns="" val="12620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34082"/>
          </a:xfrm>
        </p:spPr>
        <p:txBody>
          <a:bodyPr>
            <a:noAutofit/>
          </a:bodyPr>
          <a:lstStyle/>
          <a:p>
            <a:r>
              <a:rPr lang="en-US" sz="3600" dirty="0" smtClean="0"/>
              <a:t>NSGCT : therapeutics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47260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i="1" dirty="0" smtClean="0"/>
              <a:t> Surgery Sensitive  </a:t>
            </a:r>
            <a:r>
              <a:rPr lang="en-US" b="1" i="1" dirty="0"/>
              <a:t>T</a:t>
            </a:r>
            <a:r>
              <a:rPr lang="en-US" b="1" i="1" dirty="0" smtClean="0"/>
              <a:t>umor</a:t>
            </a:r>
            <a:r>
              <a:rPr lang="en-US" sz="2800" b="1" i="1" dirty="0"/>
              <a:t>:  </a:t>
            </a:r>
            <a:r>
              <a:rPr lang="en-US" sz="2600" dirty="0" smtClean="0"/>
              <a:t>RPLND  </a:t>
            </a:r>
            <a:r>
              <a:rPr lang="en-US" sz="2600" dirty="0"/>
              <a:t>used </a:t>
            </a:r>
            <a:r>
              <a:rPr lang="en-US" sz="2600" dirty="0" smtClean="0"/>
              <a:t>as</a:t>
            </a:r>
            <a:endParaRPr lang="en-US" sz="2600" dirty="0"/>
          </a:p>
          <a:p>
            <a:pPr>
              <a:lnSpc>
                <a:spcPct val="200000"/>
              </a:lnSpc>
              <a:buNone/>
            </a:pPr>
            <a:r>
              <a:rPr lang="en-US" sz="2600" dirty="0"/>
              <a:t>   </a:t>
            </a:r>
            <a:r>
              <a:rPr lang="en-US" sz="2600" dirty="0" smtClean="0"/>
              <a:t>1</a:t>
            </a:r>
            <a:r>
              <a:rPr lang="en-US" sz="2600" dirty="0"/>
              <a:t>)  </a:t>
            </a:r>
            <a:r>
              <a:rPr lang="en-US" sz="2600" b="1" i="1" dirty="0"/>
              <a:t>Prophylactic / </a:t>
            </a:r>
            <a:r>
              <a:rPr lang="en-US" sz="2600" b="1" i="1" dirty="0" smtClean="0"/>
              <a:t>Elective </a:t>
            </a:r>
            <a:r>
              <a:rPr lang="en-US" sz="2600" b="1" i="1" dirty="0"/>
              <a:t>RPLND :</a:t>
            </a:r>
            <a:r>
              <a:rPr lang="en-US" sz="2600" dirty="0"/>
              <a:t> for </a:t>
            </a:r>
            <a:r>
              <a:rPr lang="en-US" sz="2600" dirty="0" smtClean="0"/>
              <a:t>N0 (stage 1) disease</a:t>
            </a:r>
          </a:p>
          <a:p>
            <a:pPr>
              <a:lnSpc>
                <a:spcPct val="200000"/>
              </a:lnSpc>
              <a:buNone/>
            </a:pPr>
            <a:r>
              <a:rPr lang="en-US" sz="2600" dirty="0" smtClean="0"/>
              <a:t>               </a:t>
            </a:r>
            <a:r>
              <a:rPr lang="en-US" sz="2600" dirty="0" smtClean="0">
                <a:sym typeface="Wingdings" pitchFamily="2" charset="2"/>
              </a:rPr>
              <a:t> if high risk ( pT2 &amp; LVI) + 2 x BEP also after RPLND</a:t>
            </a:r>
          </a:p>
          <a:p>
            <a:pPr>
              <a:lnSpc>
                <a:spcPct val="200000"/>
              </a:lnSpc>
              <a:buNone/>
            </a:pPr>
            <a:r>
              <a:rPr lang="en-US" sz="2600" dirty="0" smtClean="0">
                <a:sym typeface="Wingdings" pitchFamily="2" charset="2"/>
              </a:rPr>
              <a:t>   2</a:t>
            </a:r>
            <a:r>
              <a:rPr lang="en-US" sz="2600" dirty="0">
                <a:sym typeface="Wingdings" pitchFamily="2" charset="2"/>
              </a:rPr>
              <a:t>) </a:t>
            </a:r>
            <a:r>
              <a:rPr lang="en-US" sz="2600" b="1" i="1" dirty="0">
                <a:sym typeface="Wingdings" pitchFamily="2" charset="2"/>
              </a:rPr>
              <a:t>Therapeutic RPLND: </a:t>
            </a:r>
            <a:r>
              <a:rPr lang="en-US" sz="2600" dirty="0">
                <a:sym typeface="Wingdings" pitchFamily="2" charset="2"/>
              </a:rPr>
              <a:t>for &lt; 5 cm LNs (stage 2a&amp; 2b) </a:t>
            </a:r>
            <a:endParaRPr lang="en-US" sz="2600" dirty="0" smtClean="0">
              <a:sym typeface="Wingdings" pitchFamily="2" charset="2"/>
            </a:endParaRPr>
          </a:p>
          <a:p>
            <a:pPr>
              <a:lnSpc>
                <a:spcPct val="200000"/>
              </a:lnSpc>
              <a:buNone/>
            </a:pP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smtClean="0">
                <a:sym typeface="Wingdings" pitchFamily="2" charset="2"/>
              </a:rPr>
              <a:t> 3) </a:t>
            </a:r>
            <a:r>
              <a:rPr lang="en-US" sz="2600" b="1" i="1" dirty="0" smtClean="0">
                <a:sym typeface="Wingdings" pitchFamily="2" charset="2"/>
              </a:rPr>
              <a:t>Desperation Surgery : </a:t>
            </a:r>
            <a:r>
              <a:rPr lang="en-US" sz="2600" dirty="0" smtClean="0">
                <a:sym typeface="Wingdings" pitchFamily="2" charset="2"/>
              </a:rPr>
              <a:t>in </a:t>
            </a:r>
            <a:r>
              <a:rPr lang="en-US" sz="2600" dirty="0" err="1" smtClean="0">
                <a:sym typeface="Wingdings" pitchFamily="2" charset="2"/>
              </a:rPr>
              <a:t>chemoresistant</a:t>
            </a:r>
            <a:r>
              <a:rPr lang="en-US" sz="2600" dirty="0" smtClean="0">
                <a:sym typeface="Wingdings" pitchFamily="2" charset="2"/>
              </a:rPr>
              <a:t> </a:t>
            </a:r>
            <a:r>
              <a:rPr lang="en-US" sz="2600" dirty="0" err="1" smtClean="0">
                <a:sym typeface="Wingdings" pitchFamily="2" charset="2"/>
              </a:rPr>
              <a:t>resectable</a:t>
            </a:r>
            <a:r>
              <a:rPr lang="en-US" sz="2600" dirty="0" smtClean="0">
                <a:sym typeface="Wingdings" pitchFamily="2" charset="2"/>
              </a:rPr>
              <a:t> disease</a:t>
            </a:r>
          </a:p>
          <a:p>
            <a:pPr>
              <a:lnSpc>
                <a:spcPct val="200000"/>
              </a:lnSpc>
              <a:buNone/>
            </a:pP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smtClean="0">
                <a:sym typeface="Wingdings" pitchFamily="2" charset="2"/>
              </a:rPr>
              <a:t>              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10053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en-US" sz="3600" dirty="0" smtClean="0"/>
              <a:t>NSGCT : therapeutics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48072"/>
            <a:ext cx="8229600" cy="573325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800" b="1" i="1" dirty="0" smtClean="0"/>
              <a:t>Highly  </a:t>
            </a:r>
            <a:r>
              <a:rPr lang="en-US" sz="2800" b="1" i="1" dirty="0" err="1" smtClean="0"/>
              <a:t>Chemosensitive</a:t>
            </a:r>
            <a:r>
              <a:rPr lang="en-US" sz="2800" b="1" i="1" dirty="0" smtClean="0"/>
              <a:t>  Tumor : </a:t>
            </a:r>
            <a:r>
              <a:rPr lang="en-US" sz="2600" dirty="0"/>
              <a:t>used as </a:t>
            </a:r>
            <a:endParaRPr lang="en-US" sz="2600" dirty="0" smtClean="0"/>
          </a:p>
          <a:p>
            <a:pPr>
              <a:lnSpc>
                <a:spcPct val="200000"/>
              </a:lnSpc>
              <a:buNone/>
            </a:pPr>
            <a:r>
              <a:rPr lang="en-US" sz="2600" dirty="0" smtClean="0"/>
              <a:t>        1</a:t>
            </a:r>
            <a:r>
              <a:rPr lang="en-US" sz="2600" dirty="0"/>
              <a:t>) </a:t>
            </a:r>
            <a:r>
              <a:rPr lang="en-US" sz="2600" b="1" i="1" dirty="0"/>
              <a:t>Prophylactic CT : </a:t>
            </a:r>
            <a:endParaRPr lang="en-US" sz="2600" b="1" i="1" dirty="0" smtClean="0"/>
          </a:p>
          <a:p>
            <a:pPr>
              <a:lnSpc>
                <a:spcPct val="200000"/>
              </a:lnSpc>
              <a:buNone/>
            </a:pPr>
            <a:r>
              <a:rPr lang="en-US" sz="2600" b="1" i="1" dirty="0"/>
              <a:t> </a:t>
            </a:r>
            <a:r>
              <a:rPr lang="en-US" sz="2600" b="1" i="1" dirty="0" smtClean="0"/>
              <a:t>                               </a:t>
            </a:r>
            <a:r>
              <a:rPr lang="en-US" sz="2600" dirty="0" smtClean="0"/>
              <a:t>for </a:t>
            </a:r>
            <a:r>
              <a:rPr lang="en-US" sz="2600" dirty="0"/>
              <a:t>stage 1 ( no LN) disease – </a:t>
            </a:r>
            <a:r>
              <a:rPr lang="en-US" sz="2600" dirty="0" smtClean="0"/>
              <a:t>1 or 2 </a:t>
            </a:r>
            <a:r>
              <a:rPr lang="en-US" sz="2600" dirty="0"/>
              <a:t>cycles</a:t>
            </a:r>
          </a:p>
          <a:p>
            <a:pPr>
              <a:lnSpc>
                <a:spcPct val="200000"/>
              </a:lnSpc>
              <a:buNone/>
            </a:pPr>
            <a:r>
              <a:rPr lang="en-US" sz="2600" dirty="0"/>
              <a:t>        2) </a:t>
            </a:r>
            <a:r>
              <a:rPr lang="en-US" sz="2600" b="1" i="1" dirty="0"/>
              <a:t>Therapeutic CT : </a:t>
            </a:r>
            <a:r>
              <a:rPr lang="en-US" sz="2600" dirty="0"/>
              <a:t>for &gt; 5 cm </a:t>
            </a:r>
            <a:r>
              <a:rPr lang="en-US" sz="2600" dirty="0" smtClean="0"/>
              <a:t>LNs</a:t>
            </a:r>
            <a:endParaRPr lang="en-US" sz="2600" dirty="0"/>
          </a:p>
          <a:p>
            <a:pPr>
              <a:lnSpc>
                <a:spcPct val="200000"/>
              </a:lnSpc>
              <a:buNone/>
            </a:pPr>
            <a:r>
              <a:rPr lang="en-US" sz="2600" dirty="0"/>
              <a:t>        3) </a:t>
            </a:r>
            <a:r>
              <a:rPr lang="en-US" sz="2600" b="1" i="1" dirty="0"/>
              <a:t>Salvage CT : </a:t>
            </a:r>
            <a:endParaRPr lang="en-US" sz="2600" b="1" i="1" dirty="0" smtClean="0"/>
          </a:p>
          <a:p>
            <a:pPr>
              <a:lnSpc>
                <a:spcPct val="200000"/>
              </a:lnSpc>
              <a:buNone/>
            </a:pPr>
            <a:r>
              <a:rPr lang="en-US" sz="2600" b="1" i="1" dirty="0" smtClean="0"/>
              <a:t>                                     - </a:t>
            </a:r>
            <a:r>
              <a:rPr lang="en-US" sz="2600" dirty="0" smtClean="0"/>
              <a:t>if HPE of Residual masses if +</a:t>
            </a:r>
            <a:r>
              <a:rPr lang="en-US" sz="2600" dirty="0" err="1" smtClean="0"/>
              <a:t>ve</a:t>
            </a:r>
            <a:r>
              <a:rPr lang="en-US" sz="2600" dirty="0" smtClean="0"/>
              <a:t> </a:t>
            </a:r>
          </a:p>
          <a:p>
            <a:pPr>
              <a:lnSpc>
                <a:spcPct val="200000"/>
              </a:lnSpc>
              <a:buNone/>
            </a:pPr>
            <a:r>
              <a:rPr lang="en-US" sz="2600" dirty="0" smtClean="0"/>
              <a:t>                                     </a:t>
            </a:r>
            <a:r>
              <a:rPr lang="en-US" sz="2600" b="1" dirty="0"/>
              <a:t>-</a:t>
            </a:r>
            <a:r>
              <a:rPr lang="en-US" sz="2600" dirty="0"/>
              <a:t> as second line CT if first line CT </a:t>
            </a:r>
            <a:r>
              <a:rPr lang="en-US" sz="2600" dirty="0" smtClean="0"/>
              <a:t>fails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xmlns="" val="30974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700808"/>
            <a:ext cx="8229600" cy="51845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 17 </a:t>
            </a:r>
            <a:r>
              <a:rPr lang="en-US" dirty="0" err="1"/>
              <a:t>yrs</a:t>
            </a:r>
            <a:r>
              <a:rPr lang="en-US" dirty="0"/>
              <a:t>  </a:t>
            </a:r>
            <a:r>
              <a:rPr lang="en-US" dirty="0" smtClean="0"/>
              <a:t>male present </a:t>
            </a:r>
            <a:r>
              <a:rPr lang="en-US" dirty="0"/>
              <a:t>with painless </a:t>
            </a:r>
            <a:r>
              <a:rPr lang="en-US" dirty="0" smtClean="0"/>
              <a:t>Rt. testicular swelling and palpable </a:t>
            </a:r>
            <a:r>
              <a:rPr lang="en-US" dirty="0" err="1"/>
              <a:t>abd</a:t>
            </a:r>
            <a:r>
              <a:rPr lang="en-US" dirty="0"/>
              <a:t>. LNs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Investigations show high TMs (alpha </a:t>
            </a:r>
            <a:r>
              <a:rPr lang="en-US" dirty="0"/>
              <a:t>FP and beta HCG</a:t>
            </a:r>
            <a:r>
              <a:rPr lang="en-US" dirty="0" smtClean="0"/>
              <a:t>), CT scan shows - 12 cm </a:t>
            </a:r>
            <a:r>
              <a:rPr lang="en-US" dirty="0" err="1" smtClean="0"/>
              <a:t>para</a:t>
            </a:r>
            <a:r>
              <a:rPr lang="en-US" dirty="0" smtClean="0"/>
              <a:t>-aortic abdominal mass &amp;  no liver and chest </a:t>
            </a:r>
            <a:r>
              <a:rPr lang="en-US" dirty="0" err="1" smtClean="0"/>
              <a:t>mets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After Radical Orchiectomy-  TMs remain high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Case study </a:t>
            </a:r>
            <a:endParaRPr lang="en-IN" sz="4000" b="1" dirty="0"/>
          </a:p>
        </p:txBody>
      </p:sp>
      <p:pic>
        <p:nvPicPr>
          <p:cNvPr id="5" name="Picture 3" descr="C:\0045\IMG_0120.JPG"/>
          <p:cNvPicPr>
            <a:picLocks noChangeAspect="1" noChangeArrowheads="1"/>
          </p:cNvPicPr>
          <p:nvPr/>
        </p:nvPicPr>
        <p:blipFill rotWithShape="1">
          <a:blip r:embed="rId2" cstate="print"/>
          <a:srcRect r="45455" b="18755"/>
          <a:stretch/>
        </p:blipFill>
        <p:spPr bwMode="auto">
          <a:xfrm>
            <a:off x="3518519" y="44624"/>
            <a:ext cx="1701553" cy="1729285"/>
          </a:xfrm>
          <a:prstGeom prst="rect">
            <a:avLst/>
          </a:prstGeom>
          <a:noFill/>
        </p:spPr>
      </p:pic>
      <p:pic>
        <p:nvPicPr>
          <p:cNvPr id="6" name="Picture 2" descr="C:\0046\IMG_0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4379" y="44623"/>
            <a:ext cx="3839061" cy="1729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83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656184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/>
              <a:t>Q1.  HPE of specimen is NSGCT stage T3. What is the next most appropriate </a:t>
            </a:r>
            <a:r>
              <a:rPr lang="en-US" sz="3600" dirty="0" err="1" smtClean="0"/>
              <a:t>Tt</a:t>
            </a:r>
            <a:r>
              <a:rPr lang="en-US" sz="3600" dirty="0" smtClean="0"/>
              <a:t> for this patient ?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0280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Chemotherapy</a:t>
            </a:r>
          </a:p>
          <a:p>
            <a:pPr marL="0" indent="0">
              <a:buNone/>
            </a:pPr>
            <a:r>
              <a:rPr lang="en-US" dirty="0" smtClean="0"/>
              <a:t>2. Retroperitoneal </a:t>
            </a:r>
            <a:r>
              <a:rPr lang="en-US" dirty="0" err="1" smtClean="0"/>
              <a:t>Lymphnode</a:t>
            </a:r>
            <a:r>
              <a:rPr lang="en-US" dirty="0" smtClean="0"/>
              <a:t> dissection</a:t>
            </a:r>
          </a:p>
          <a:p>
            <a:pPr marL="0" indent="0">
              <a:buNone/>
            </a:pPr>
            <a:r>
              <a:rPr lang="en-US" dirty="0" smtClean="0"/>
              <a:t>3. Radiotherapy</a:t>
            </a:r>
          </a:p>
          <a:p>
            <a:pPr marL="0" indent="0">
              <a:buNone/>
            </a:pPr>
            <a:r>
              <a:rPr lang="en-US" dirty="0" smtClean="0"/>
              <a:t>4. Desperation surgery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6075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1498178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Q2. Patient undergoes 2 cycles of PEB, there is no significant fall of TMs, however abdominal LNs become smaller on palpation, what is next course of treatment ?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8843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Continue PEB till 4 cycles</a:t>
            </a:r>
          </a:p>
          <a:p>
            <a:pPr marL="514350" indent="-514350">
              <a:buAutoNum type="arabicPeriod"/>
            </a:pPr>
            <a:r>
              <a:rPr lang="en-US" dirty="0" smtClean="0"/>
              <a:t>Start 2</a:t>
            </a:r>
            <a:r>
              <a:rPr lang="en-US" baseline="30000" dirty="0" smtClean="0"/>
              <a:t>nd</a:t>
            </a:r>
            <a:r>
              <a:rPr lang="en-US" dirty="0" smtClean="0"/>
              <a:t> line of CT ( VEIP)</a:t>
            </a:r>
          </a:p>
          <a:p>
            <a:pPr marL="514350" indent="-514350">
              <a:buAutoNum type="arabicPeriod"/>
            </a:pPr>
            <a:r>
              <a:rPr lang="en-US" dirty="0" smtClean="0"/>
              <a:t>Plan for HD-CT + ABMT </a:t>
            </a:r>
          </a:p>
          <a:p>
            <a:pPr marL="514350" indent="-514350">
              <a:buAutoNum type="arabicPeriod"/>
            </a:pPr>
            <a:r>
              <a:rPr lang="en-US" dirty="0" smtClean="0"/>
              <a:t>Do desperation surgery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909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1354162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Q3. Patient undergoes 4 cycles of PEB, TMs fall, however they are still above the normal ranges. Abdominal LNs become </a:t>
            </a:r>
            <a:r>
              <a:rPr lang="en-US" sz="3200" dirty="0" err="1" smtClean="0"/>
              <a:t>nonpalpable</a:t>
            </a:r>
            <a:r>
              <a:rPr lang="en-US" sz="3200" dirty="0" smtClean="0"/>
              <a:t>.  What is the next plan of action ?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59421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Continue PEB for 6 cycles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Start 2</a:t>
            </a:r>
            <a:r>
              <a:rPr lang="en-US" baseline="30000" dirty="0"/>
              <a:t>nd</a:t>
            </a:r>
            <a:r>
              <a:rPr lang="en-US" dirty="0"/>
              <a:t> line of CT ( VEIP)</a:t>
            </a:r>
          </a:p>
          <a:p>
            <a:pPr marL="514350" indent="-514350">
              <a:buAutoNum type="arabicPeriod"/>
            </a:pPr>
            <a:r>
              <a:rPr lang="en-US" dirty="0" err="1"/>
              <a:t>Paln</a:t>
            </a:r>
            <a:r>
              <a:rPr lang="en-US" dirty="0"/>
              <a:t> for HD-CT + ABMT </a:t>
            </a:r>
          </a:p>
          <a:p>
            <a:pPr marL="514350" indent="-514350">
              <a:buAutoNum type="arabicPeriod"/>
            </a:pPr>
            <a:r>
              <a:rPr lang="en-US" dirty="0"/>
              <a:t>Do desperation surgery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560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074242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Q4. Patient started on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line CT VEIP, after 3 cycles TMs become normal. Now abdominal CT shows 2 </a:t>
            </a:r>
            <a:r>
              <a:rPr lang="en-US" sz="3200" dirty="0" err="1" smtClean="0"/>
              <a:t>paraortic</a:t>
            </a:r>
            <a:r>
              <a:rPr lang="en-US" sz="3200" dirty="0" smtClean="0"/>
              <a:t> masses , one 1 cm in size and another 2 cm. what should be the next course of action ?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8061"/>
            <a:ext cx="8229600" cy="37052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Get a abdominal PET scan</a:t>
            </a:r>
          </a:p>
          <a:p>
            <a:pPr marL="514350" indent="-514350">
              <a:buAutoNum type="arabicPeriod"/>
            </a:pPr>
            <a:r>
              <a:rPr lang="en-US" dirty="0" smtClean="0"/>
              <a:t>Do abdominal residual masses resection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Continue VEIP to 4 cycles</a:t>
            </a:r>
          </a:p>
          <a:p>
            <a:pPr marL="514350" indent="-514350">
              <a:buAutoNum type="arabicPeriod"/>
            </a:pPr>
            <a:r>
              <a:rPr lang="en-US" dirty="0" smtClean="0"/>
              <a:t>Observe the masses and keep </a:t>
            </a:r>
            <a:r>
              <a:rPr lang="en-US" dirty="0" err="1" smtClean="0"/>
              <a:t>pt</a:t>
            </a:r>
            <a:r>
              <a:rPr lang="en-US" dirty="0" smtClean="0"/>
              <a:t> in FU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437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53548"/>
            <a:ext cx="8229600" cy="511156"/>
          </a:xfrm>
        </p:spPr>
        <p:txBody>
          <a:bodyPr>
            <a:noAutofit/>
          </a:bodyPr>
          <a:lstStyle/>
          <a:p>
            <a:r>
              <a:rPr lang="en-US" sz="3600" dirty="0" smtClean="0"/>
              <a:t>Natural History of disease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25658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600" dirty="0" smtClean="0"/>
              <a:t>- </a:t>
            </a:r>
            <a:r>
              <a:rPr lang="en-US" sz="2600" dirty="0" err="1" smtClean="0"/>
              <a:t>Mediastinal</a:t>
            </a:r>
            <a:r>
              <a:rPr lang="en-US" sz="2600" dirty="0" smtClean="0"/>
              <a:t> LNs </a:t>
            </a:r>
            <a:r>
              <a:rPr lang="en-US" sz="2600" dirty="0" smtClean="0">
                <a:sym typeface="Wingdings" pitchFamily="2" charset="2"/>
              </a:rPr>
              <a:t></a:t>
            </a:r>
            <a:r>
              <a:rPr lang="en-US" sz="2600" dirty="0" smtClean="0"/>
              <a:t> </a:t>
            </a:r>
            <a:r>
              <a:rPr lang="en-US" sz="2600" dirty="0" err="1" smtClean="0"/>
              <a:t>Supraclav</a:t>
            </a:r>
            <a:r>
              <a:rPr lang="en-US" sz="2600" dirty="0" smtClean="0"/>
              <a:t>. LNs </a:t>
            </a:r>
            <a:r>
              <a:rPr lang="en-US" sz="2600" dirty="0"/>
              <a:t>(</a:t>
            </a:r>
            <a:r>
              <a:rPr lang="en-US" sz="2600" dirty="0" smtClean="0"/>
              <a:t>Lt </a:t>
            </a:r>
            <a:r>
              <a:rPr lang="en-US" sz="2600" dirty="0" err="1" smtClean="0"/>
              <a:t>side:Virchow’s</a:t>
            </a:r>
            <a:r>
              <a:rPr lang="en-US" sz="2600" dirty="0" smtClean="0"/>
              <a:t> node)</a:t>
            </a:r>
          </a:p>
          <a:p>
            <a:pPr>
              <a:lnSpc>
                <a:spcPct val="200000"/>
              </a:lnSpc>
              <a:buNone/>
            </a:pPr>
            <a:r>
              <a:rPr lang="en-US" sz="2600" dirty="0" smtClean="0"/>
              <a:t>    - Lower Para-aortic &amp; iliac LNs spread : Retrograde spread </a:t>
            </a:r>
          </a:p>
          <a:p>
            <a:pPr>
              <a:lnSpc>
                <a:spcPct val="200000"/>
              </a:lnSpc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       due to blockage of higher LNs/ </a:t>
            </a:r>
            <a:r>
              <a:rPr lang="en-US" sz="2600" dirty="0" err="1" smtClean="0"/>
              <a:t>aberrent</a:t>
            </a:r>
            <a:r>
              <a:rPr lang="en-US" sz="2600" dirty="0" smtClean="0"/>
              <a:t> </a:t>
            </a:r>
            <a:r>
              <a:rPr lang="en-US" sz="2600" dirty="0" err="1" smtClean="0"/>
              <a:t>lymphatics</a:t>
            </a:r>
            <a:endParaRPr lang="en-US" sz="2600" dirty="0" smtClean="0"/>
          </a:p>
          <a:p>
            <a:pPr>
              <a:lnSpc>
                <a:spcPct val="200000"/>
              </a:lnSpc>
              <a:buNone/>
            </a:pPr>
            <a:r>
              <a:rPr lang="en-US" sz="2600" dirty="0" smtClean="0"/>
              <a:t>    - Inguinal LNs : due to Local spread / scrotal violation      </a:t>
            </a:r>
          </a:p>
          <a:p>
            <a:pPr>
              <a:lnSpc>
                <a:spcPct val="200000"/>
              </a:lnSpc>
            </a:pPr>
            <a:r>
              <a:rPr lang="en-US" sz="2600" dirty="0" smtClean="0"/>
              <a:t>Blood borne metastasis to – lung, liver &amp; bone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/>
              <a:t>Vascular invasion is more in </a:t>
            </a:r>
            <a:r>
              <a:rPr lang="en-US" sz="2600" b="1" dirty="0" err="1" smtClean="0"/>
              <a:t>ChorioCA</a:t>
            </a:r>
            <a:r>
              <a:rPr lang="en-US" sz="2600" b="1" dirty="0" smtClean="0"/>
              <a:t> – Lung most common</a:t>
            </a:r>
          </a:p>
          <a:p>
            <a:pPr>
              <a:lnSpc>
                <a:spcPct val="200000"/>
              </a:lnSpc>
              <a:buNone/>
            </a:pPr>
            <a:r>
              <a:rPr lang="en-US" sz="2600" dirty="0" smtClean="0"/>
              <a:t>                        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xmlns="" val="32818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1930226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Q5. Patient undergoes Residual masses resection. </a:t>
            </a:r>
            <a:r>
              <a:rPr lang="en-US" sz="3200" dirty="0"/>
              <a:t>Histopathology of the resected masses show only fibrotic/necrotic material without any viable tumor cell.</a:t>
            </a:r>
            <a:r>
              <a:rPr lang="en-US" sz="3200" dirty="0" smtClean="0"/>
              <a:t> What is the next course of action? 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2077"/>
            <a:ext cx="8229600" cy="384929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Observation and FU with TM and CT scans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Observation and FU with </a:t>
            </a:r>
            <a:r>
              <a:rPr lang="en-US" dirty="0" smtClean="0"/>
              <a:t>TM,CT and PET scans</a:t>
            </a:r>
          </a:p>
          <a:p>
            <a:pPr marL="514350" indent="-514350">
              <a:buAutoNum type="arabicPeriod"/>
            </a:pPr>
            <a:r>
              <a:rPr lang="en-US" dirty="0" smtClean="0"/>
              <a:t>VEIP x 2 more cycles</a:t>
            </a:r>
          </a:p>
          <a:p>
            <a:pPr marL="514350" indent="-514350">
              <a:buAutoNum type="arabicPeriod"/>
            </a:pPr>
            <a:r>
              <a:rPr lang="en-US" dirty="0" smtClean="0"/>
              <a:t>Radiotherapy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0627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 descr="C:\Users\Bhupendra\Desktop\Sandeep Testiculor tumor RPLND\DSC08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91402" y="1234254"/>
            <a:ext cx="6715148" cy="4532345"/>
          </a:xfrm>
          <a:prstGeom prst="rect">
            <a:avLst/>
          </a:prstGeom>
          <a:noFill/>
        </p:spPr>
      </p:pic>
      <p:pic>
        <p:nvPicPr>
          <p:cNvPr id="5" name="Picture 5" descr="C:\Users\Bhupendra\Desktop\Sandeep Testiculor tumor RPLND\DSC08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02720" y="1216720"/>
            <a:ext cx="6710560" cy="45720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>
            <a:off x="2643174" y="4929198"/>
            <a:ext cx="3714776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2143108" y="3714752"/>
            <a:ext cx="3500462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1714480" y="3000372"/>
            <a:ext cx="4071966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2500298" y="2714620"/>
            <a:ext cx="3714776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5679289" y="3250405"/>
            <a:ext cx="1428760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1928794" y="2285992"/>
            <a:ext cx="4714908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7857354" y="2143116"/>
            <a:ext cx="572298" cy="7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2500298" y="1857364"/>
            <a:ext cx="5643602" cy="78581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2571736" y="1571612"/>
            <a:ext cx="3643338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000232" y="857232"/>
            <a:ext cx="4143404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2143108" y="5214950"/>
            <a:ext cx="4572032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1714480" y="3429000"/>
            <a:ext cx="4071966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Q1. Most common testicular tumor in infants and children is 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Yolk sac tumor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Seminoma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err="1" smtClean="0"/>
              <a:t>Teratoma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err="1"/>
              <a:t>C</a:t>
            </a:r>
            <a:r>
              <a:rPr lang="en-US" dirty="0" err="1" smtClean="0"/>
              <a:t>horiocarcinoma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402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Q2.  Not a risk factor for testicular Tumor 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Contralateral testicular cancer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Family history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err="1" smtClean="0"/>
              <a:t>Somatosexual</a:t>
            </a:r>
            <a:r>
              <a:rPr lang="en-US" dirty="0" smtClean="0"/>
              <a:t> ambiguity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err="1" smtClean="0"/>
              <a:t>Orchitis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653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Q3.  Gold standard for diagnosing Testicular Carcinoma in situ (CIS) 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Testicular USG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Testicular biopsy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Testicular FNAC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Semen analysis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774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Q4. Tumor marker for pure seminoma is 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beta HCG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Alpha-</a:t>
            </a:r>
            <a:r>
              <a:rPr lang="en-US" dirty="0" err="1" smtClean="0"/>
              <a:t>Feto</a:t>
            </a:r>
            <a:r>
              <a:rPr lang="en-US" dirty="0" smtClean="0"/>
              <a:t>-Protein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LDH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Placental alkaline phosphatase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None of the above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060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Q5. “Nerve sparing RPLND” is done to preserve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1. Erection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2. </a:t>
            </a:r>
            <a:r>
              <a:rPr lang="en-US" dirty="0" err="1" smtClean="0"/>
              <a:t>Ejeculation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3. Urinary continence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4. Fecal continence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5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2997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539" y="476672"/>
            <a:ext cx="5778669" cy="1224136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</a:rPr>
              <a:t>Testicular tumor  &amp; Undescended testes (UDT) </a:t>
            </a:r>
            <a:r>
              <a:rPr lang="en-US" sz="3600" dirty="0">
                <a:solidFill>
                  <a:prstClr val="black"/>
                </a:solidFill>
              </a:rPr>
              <a:t>:</a:t>
            </a:r>
            <a:br>
              <a:rPr lang="en-US" sz="3600" dirty="0">
                <a:solidFill>
                  <a:prstClr val="black"/>
                </a:solidFill>
              </a:rPr>
            </a:b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568952" cy="501317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</a:rPr>
              <a:t>Cause : germinal dysplasia and genetic changes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600" dirty="0" smtClean="0">
                <a:solidFill>
                  <a:prstClr val="black"/>
                </a:solidFill>
              </a:rPr>
              <a:t>8 </a:t>
            </a:r>
            <a:r>
              <a:rPr lang="en-US" sz="2600" dirty="0">
                <a:solidFill>
                  <a:prstClr val="black"/>
                </a:solidFill>
              </a:rPr>
              <a:t>X increased risk (5-15 times</a:t>
            </a:r>
            <a:r>
              <a:rPr lang="en-US" sz="2600" dirty="0" smtClean="0">
                <a:solidFill>
                  <a:prstClr val="black"/>
                </a:solidFill>
              </a:rPr>
              <a:t>) of testicular malignancy</a:t>
            </a:r>
            <a:endParaRPr lang="en-US" sz="2600" dirty="0">
              <a:solidFill>
                <a:prstClr val="black"/>
              </a:solidFill>
            </a:endParaRPr>
          </a:p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600" dirty="0" smtClean="0">
                <a:solidFill>
                  <a:prstClr val="black"/>
                </a:solidFill>
              </a:rPr>
              <a:t>8-9 </a:t>
            </a:r>
            <a:r>
              <a:rPr lang="en-US" sz="2600" dirty="0">
                <a:solidFill>
                  <a:prstClr val="black"/>
                </a:solidFill>
              </a:rPr>
              <a:t>%  </a:t>
            </a:r>
            <a:r>
              <a:rPr lang="en-US" sz="2600" dirty="0" smtClean="0">
                <a:solidFill>
                  <a:prstClr val="black"/>
                </a:solidFill>
              </a:rPr>
              <a:t>tumors have </a:t>
            </a:r>
            <a:r>
              <a:rPr lang="en-US" sz="2600" dirty="0">
                <a:solidFill>
                  <a:prstClr val="black"/>
                </a:solidFill>
              </a:rPr>
              <a:t>prior h/o undescended testis </a:t>
            </a:r>
            <a:r>
              <a:rPr lang="en-US" sz="2600" dirty="0" smtClean="0">
                <a:solidFill>
                  <a:prstClr val="black"/>
                </a:solidFill>
              </a:rPr>
              <a:t>(7-12%) 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600" dirty="0" smtClean="0">
                <a:solidFill>
                  <a:prstClr val="black"/>
                </a:solidFill>
              </a:rPr>
              <a:t>Increased risk in normal contralateral testis also </a:t>
            </a:r>
            <a:endParaRPr lang="en-US" sz="2600" dirty="0">
              <a:solidFill>
                <a:prstClr val="black"/>
              </a:solidFill>
            </a:endParaRPr>
          </a:p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600" dirty="0" smtClean="0">
                <a:solidFill>
                  <a:prstClr val="black"/>
                </a:solidFill>
              </a:rPr>
              <a:t>8% </a:t>
            </a:r>
            <a:r>
              <a:rPr lang="en-US" sz="2600" dirty="0">
                <a:solidFill>
                  <a:prstClr val="black"/>
                </a:solidFill>
              </a:rPr>
              <a:t>will develop tumor in normal contralateral testis if there occurred 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a tumor in undescended </a:t>
            </a:r>
            <a:r>
              <a:rPr lang="en-US" sz="2600" dirty="0" smtClean="0">
                <a:solidFill>
                  <a:prstClr val="black"/>
                </a:solidFill>
              </a:rPr>
              <a:t>testis</a:t>
            </a:r>
          </a:p>
        </p:txBody>
      </p:sp>
      <p:pic>
        <p:nvPicPr>
          <p:cNvPr id="4" name="Picture 4" descr="UDT (2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02" t="16216" r="21622" b="21622"/>
          <a:stretch/>
        </p:blipFill>
        <p:spPr bwMode="auto">
          <a:xfrm>
            <a:off x="6804248" y="-14829"/>
            <a:ext cx="2352012" cy="20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41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820472" cy="5229200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600" dirty="0" smtClean="0"/>
              <a:t>Lower abdominal / groin mass  with empty </a:t>
            </a:r>
            <a:r>
              <a:rPr lang="en-US" sz="2600" dirty="0" err="1" smtClean="0"/>
              <a:t>ipsilateral</a:t>
            </a:r>
            <a:r>
              <a:rPr lang="en-US" sz="2600" dirty="0" smtClean="0"/>
              <a:t> scrotum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600" dirty="0" smtClean="0"/>
              <a:t>Age </a:t>
            </a:r>
            <a:r>
              <a:rPr lang="en-US" sz="2600" dirty="0"/>
              <a:t>of tumor </a:t>
            </a:r>
            <a:r>
              <a:rPr lang="en-US" sz="2600" dirty="0" smtClean="0"/>
              <a:t>present. : same </a:t>
            </a:r>
            <a:r>
              <a:rPr lang="en-US" sz="2600" dirty="0"/>
              <a:t>as in normally descended testis. 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600" dirty="0" smtClean="0"/>
              <a:t>Most </a:t>
            </a:r>
            <a:r>
              <a:rPr lang="en-US" sz="2600" dirty="0"/>
              <a:t>common tumor </a:t>
            </a:r>
            <a:r>
              <a:rPr lang="en-US" sz="2600" dirty="0" smtClean="0"/>
              <a:t>: seminoma.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</a:rPr>
              <a:t>Both </a:t>
            </a:r>
            <a:r>
              <a:rPr lang="en-US" sz="2600" dirty="0" smtClean="0">
                <a:solidFill>
                  <a:prstClr val="black"/>
                </a:solidFill>
              </a:rPr>
              <a:t>UDT and </a:t>
            </a:r>
            <a:r>
              <a:rPr lang="en-US" sz="2600" dirty="0">
                <a:solidFill>
                  <a:prstClr val="black"/>
                </a:solidFill>
              </a:rPr>
              <a:t>testicular tumor slightly more on </a:t>
            </a:r>
            <a:r>
              <a:rPr lang="en-US" sz="2600" dirty="0" smtClean="0">
                <a:solidFill>
                  <a:prstClr val="black"/>
                </a:solidFill>
              </a:rPr>
              <a:t>Right side.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600" dirty="0" smtClean="0">
                <a:solidFill>
                  <a:prstClr val="black"/>
                </a:solidFill>
              </a:rPr>
              <a:t>Higher the testis in location, higher is the risk.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600" dirty="0" smtClean="0">
                <a:solidFill>
                  <a:prstClr val="black"/>
                </a:solidFill>
              </a:rPr>
              <a:t>Malignancy risk isn’t decreased by bringing down the testis .</a:t>
            </a:r>
          </a:p>
        </p:txBody>
      </p:sp>
      <p:pic>
        <p:nvPicPr>
          <p:cNvPr id="4" name="Picture 4" descr="UDT (2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02" t="16216" r="21622" b="21622"/>
          <a:stretch/>
        </p:blipFill>
        <p:spPr bwMode="auto">
          <a:xfrm>
            <a:off x="7020272" y="0"/>
            <a:ext cx="2123727" cy="18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476672"/>
            <a:ext cx="7074813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Testicular tumor  &amp; 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Undescended testes (UDT) :</a:t>
            </a:r>
            <a:br>
              <a:rPr lang="en-US" sz="3600" dirty="0" smtClean="0">
                <a:solidFill>
                  <a:prstClr val="black"/>
                </a:solidFill>
              </a:rPr>
            </a:b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xmlns="" val="13307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820472" cy="4392488"/>
          </a:xfrm>
        </p:spPr>
        <p:txBody>
          <a:bodyPr>
            <a:noAutofit/>
          </a:bodyPr>
          <a:lstStyle/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600" dirty="0" smtClean="0"/>
              <a:t>Tumor risk till Middle age only  so : </a:t>
            </a:r>
          </a:p>
          <a:p>
            <a:pPr lvl="0" algn="just">
              <a:lnSpc>
                <a:spcPct val="200000"/>
              </a:lnSpc>
              <a:buNone/>
            </a:pP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sz="2600" dirty="0" err="1" smtClean="0">
                <a:solidFill>
                  <a:prstClr val="black"/>
                </a:solidFill>
                <a:sym typeface="Wingdings" pitchFamily="2" charset="2"/>
              </a:rPr>
              <a:t>Councel</a:t>
            </a:r>
            <a:r>
              <a:rPr lang="en-US" sz="2600" dirty="0" smtClean="0">
                <a:solidFill>
                  <a:prstClr val="black"/>
                </a:solidFill>
                <a:sym typeface="Wingdings" pitchFamily="2" charset="2"/>
              </a:rPr>
              <a:t> UDT  repair patients for regular self palpation of testis till middle age : for early tumor detection</a:t>
            </a:r>
          </a:p>
          <a:p>
            <a:pPr lvl="0" algn="just">
              <a:lnSpc>
                <a:spcPct val="200000"/>
              </a:lnSpc>
              <a:buNone/>
            </a:pPr>
            <a:r>
              <a:rPr lang="en-US" sz="2600" dirty="0" smtClean="0">
                <a:solidFill>
                  <a:prstClr val="black"/>
                </a:solidFill>
                <a:sym typeface="Wingdings" pitchFamily="2" charset="2"/>
              </a:rPr>
              <a:t> If a UDT Patient presents after 40 </a:t>
            </a:r>
            <a:r>
              <a:rPr lang="en-US" sz="2600" dirty="0" err="1" smtClean="0">
                <a:solidFill>
                  <a:prstClr val="black"/>
                </a:solidFill>
                <a:sym typeface="Wingdings" pitchFamily="2" charset="2"/>
              </a:rPr>
              <a:t>yrs</a:t>
            </a:r>
            <a:r>
              <a:rPr lang="en-US" sz="2600" dirty="0" smtClean="0">
                <a:solidFill>
                  <a:prstClr val="black"/>
                </a:solidFill>
                <a:sym typeface="Wingdings" pitchFamily="2" charset="2"/>
              </a:rPr>
              <a:t> age : no need to remove UDT testis for tumor risk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endParaRPr lang="en-IN" sz="2600" dirty="0"/>
          </a:p>
        </p:txBody>
      </p:sp>
      <p:pic>
        <p:nvPicPr>
          <p:cNvPr id="4" name="Picture 4" descr="UDT (2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02" t="16216" r="21622" b="21622"/>
          <a:stretch/>
        </p:blipFill>
        <p:spPr bwMode="auto">
          <a:xfrm>
            <a:off x="6472535" y="-14830"/>
            <a:ext cx="2683726" cy="236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404664"/>
            <a:ext cx="7074813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Testicular tumor  &amp; 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Undescended testes (UDT) :</a:t>
            </a:r>
            <a:br>
              <a:rPr lang="en-US" sz="3600" dirty="0" smtClean="0">
                <a:solidFill>
                  <a:prstClr val="black"/>
                </a:solidFill>
              </a:rPr>
            </a:b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xmlns="" val="8104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2801</Words>
  <Application>Microsoft Office PowerPoint</Application>
  <PresentationFormat>On-screen Show (4:3)</PresentationFormat>
  <Paragraphs>475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Testicular tumor</vt:lpstr>
      <vt:lpstr>Slide 2</vt:lpstr>
      <vt:lpstr>Painless solid testicular swelling in male</vt:lpstr>
      <vt:lpstr>Clinical presentation</vt:lpstr>
      <vt:lpstr>Natural History of disease</vt:lpstr>
      <vt:lpstr>Natural History of disease</vt:lpstr>
      <vt:lpstr>Testicular tumor  &amp; Undescended testes (UDT) : </vt:lpstr>
      <vt:lpstr>Slide 8</vt:lpstr>
      <vt:lpstr>Slide 9</vt:lpstr>
      <vt:lpstr>Classification : histological</vt:lpstr>
      <vt:lpstr>Classification : histological</vt:lpstr>
      <vt:lpstr>Seminoma </vt:lpstr>
      <vt:lpstr>Seminoma </vt:lpstr>
      <vt:lpstr>Seminoma : special types  </vt:lpstr>
      <vt:lpstr>NSGCTs  </vt:lpstr>
      <vt:lpstr>NSGCTs </vt:lpstr>
      <vt:lpstr>Slide 17</vt:lpstr>
      <vt:lpstr>Tumor markers </vt:lpstr>
      <vt:lpstr>Tumor markers </vt:lpstr>
      <vt:lpstr>Investigations </vt:lpstr>
      <vt:lpstr>Investigations </vt:lpstr>
      <vt:lpstr>Staging </vt:lpstr>
      <vt:lpstr>Staging </vt:lpstr>
      <vt:lpstr>Staging </vt:lpstr>
      <vt:lpstr>Slide 25</vt:lpstr>
      <vt:lpstr>Slide 26</vt:lpstr>
      <vt:lpstr>Stage grouping</vt:lpstr>
      <vt:lpstr>Slide 28</vt:lpstr>
      <vt:lpstr>Slide 29</vt:lpstr>
      <vt:lpstr>Treatment of Testicular Tumor</vt:lpstr>
      <vt:lpstr>Multimodal approach</vt:lpstr>
      <vt:lpstr>Initial Management in all</vt:lpstr>
      <vt:lpstr>Slide 33</vt:lpstr>
      <vt:lpstr>Slide 34</vt:lpstr>
      <vt:lpstr>Role of Radical Orchiectomy</vt:lpstr>
      <vt:lpstr>Principals of LN management</vt:lpstr>
      <vt:lpstr>Seminoma:  </vt:lpstr>
      <vt:lpstr>Risk factors in stage 1 seminoma</vt:lpstr>
      <vt:lpstr>Stage 2a, 2b (T1-3 N1-2, M0)</vt:lpstr>
      <vt:lpstr>Seminoma : Stage IIc &amp; III ( N3 / M1-2)</vt:lpstr>
      <vt:lpstr>PEB</vt:lpstr>
      <vt:lpstr>Residual retroperitoneal mass after chemotherapy in Seminoma</vt:lpstr>
      <vt:lpstr>NSGCT- Stage 1 (T1-3,N0,M0,S0-1)</vt:lpstr>
      <vt:lpstr>NSGCT- Stage IIa, IIb  (T1-3,N1-2,M0,S0-1)</vt:lpstr>
      <vt:lpstr>NSGCT- Stage IIc, III ( N3 / M1-2 )</vt:lpstr>
      <vt:lpstr>Treatment after RPLND or Residual mass resection</vt:lpstr>
      <vt:lpstr>NSGCT- Stage IIc, III  ( N3 / M1-2 )</vt:lpstr>
      <vt:lpstr>CT Refractory Testicular tumor </vt:lpstr>
      <vt:lpstr>Desperation Surgery</vt:lpstr>
      <vt:lpstr>Tumor markers : therapeutic implications</vt:lpstr>
      <vt:lpstr>Seminoma : Therapeutics </vt:lpstr>
      <vt:lpstr>Seminoma : Therapeutics</vt:lpstr>
      <vt:lpstr>NSGCT : therapeutics</vt:lpstr>
      <vt:lpstr>NSGCT : therapeutics</vt:lpstr>
      <vt:lpstr>Slide 55</vt:lpstr>
      <vt:lpstr>Q1.  HPE of specimen is NSGCT stage T3. What is the next most appropriate Tt for this patient ?</vt:lpstr>
      <vt:lpstr>Q2. Patient undergoes 2 cycles of PEB, there is no significant fall of TMs, however abdominal LNs become smaller on palpation, what is next course of treatment ?</vt:lpstr>
      <vt:lpstr>Q3. Patient undergoes 4 cycles of PEB, TMs fall, however they are still above the normal ranges. Abdominal LNs become nonpalpable.  What is the next plan of action ?</vt:lpstr>
      <vt:lpstr>Q4. Patient started on 2nd line CT VEIP, after 3 cycles TMs become normal. Now abdominal CT shows 2 paraortic masses , one 1 cm in size and another 2 cm. what should be the next course of action ?</vt:lpstr>
      <vt:lpstr>Q5. Patient undergoes Residual masses resection. Histopathology of the resected masses show only fibrotic/necrotic material without any viable tumor cell. What is the next course of action? </vt:lpstr>
      <vt:lpstr>Slide 61</vt:lpstr>
      <vt:lpstr>MCQs</vt:lpstr>
      <vt:lpstr>Slide 63</vt:lpstr>
      <vt:lpstr>Slide 64</vt:lpstr>
      <vt:lpstr>Slide 65</vt:lpstr>
      <vt:lpstr>Slide 66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Testicular tumor</dc:title>
  <dc:creator>Bhupendra</dc:creator>
  <cp:lastModifiedBy>VIVEKK36</cp:lastModifiedBy>
  <cp:revision>149</cp:revision>
  <dcterms:created xsi:type="dcterms:W3CDTF">2011-09-19T19:36:34Z</dcterms:created>
  <dcterms:modified xsi:type="dcterms:W3CDTF">2014-10-18T09:35:23Z</dcterms:modified>
</cp:coreProperties>
</file>